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diagrams/data1.xml" ContentType="application/vnd.openxmlformats-officedocument.drawingml.diagramData+xml"/>
  <Override PartName="/ppt/diagrams/data3.xml" ContentType="application/vnd.openxmlformats-officedocument.drawingml.diagramData+xml"/>
  <Override PartName="/ppt/diagrams/data2.xml" ContentType="application/vnd.openxmlformats-officedocument.drawingml.diagramData+xml"/>
  <Override PartName="/ppt/presentation.xml" ContentType="application/vnd.openxmlformats-officedocument.presentationml.presentation.main+xml"/>
  <Override PartName="/ppt/slides/slide68.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57.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7.xml" ContentType="application/vnd.openxmlformats-officedocument.presentationml.slide+xml"/>
  <Override PartName="/ppt/slides/slide66.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9.xml" ContentType="application/vnd.openxmlformats-officedocument.presentationml.slide+xml"/>
  <Override PartName="/ppt/slides/slide15.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6.xml" ContentType="application/vnd.openxmlformats-officedocument.presentationml.slide+xml"/>
  <Override PartName="/ppt/slides/slide2.xml" ContentType="application/vnd.openxmlformats-officedocument.presentationml.slide+xml"/>
  <Override PartName="/ppt/slides/slide8.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Masters/slideMaster1.xml" ContentType="application/vnd.openxmlformats-officedocument.presentationml.slideMaster+xml"/>
  <Override PartName="/ppt/notesSlides/notesSlide16.xml" ContentType="application/vnd.openxmlformats-officedocument.presentationml.notesSlide+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7.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4.xml" ContentType="application/vnd.openxmlformats-officedocument.presentationml.notesSlide+xml"/>
  <Override PartName="/ppt/notesSlides/notesSlide19.xml" ContentType="application/vnd.openxmlformats-officedocument.presentationml.notesSlide+xml"/>
  <Override PartName="/ppt/notesSlides/notesSlide25.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handoutMasters/handoutMaster1.xml" ContentType="application/vnd.openxmlformats-officedocument.presentationml.handoutMaster+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notesMasters/notesMaster1.xml" ContentType="application/vnd.openxmlformats-officedocument.presentationml.notesMaster+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diagrams/layout3.xml" ContentType="application/vnd.openxmlformats-officedocument.drawingml.diagramLayout+xml"/>
  <Override PartName="/ppt/diagrams/drawing2.xml" ContentType="application/vnd.ms-office.drawingml.diagramDrawing+xml"/>
  <Override PartName="/ppt/diagrams/drawing1.xml" ContentType="application/vnd.ms-office.drawingml.diagramDrawing+xml"/>
  <Override PartName="/ppt/diagrams/layout2.xml" ContentType="application/vnd.openxmlformats-officedocument.drawingml.diagramLayout+xml"/>
  <Override PartName="/ppt/diagrams/colors2.xml" ContentType="application/vnd.openxmlformats-officedocument.drawingml.diagramColors+xml"/>
  <Override PartName="/ppt/diagrams/quickStyle2.xml" ContentType="application/vnd.openxmlformats-officedocument.drawingml.diagramStyl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15" r:id="rId1"/>
  </p:sldMasterIdLst>
  <p:notesMasterIdLst>
    <p:notesMasterId r:id="rId71"/>
  </p:notesMasterIdLst>
  <p:handoutMasterIdLst>
    <p:handoutMasterId r:id="rId72"/>
  </p:handoutMasterIdLst>
  <p:sldIdLst>
    <p:sldId id="421" r:id="rId2"/>
    <p:sldId id="819" r:id="rId3"/>
    <p:sldId id="877" r:id="rId4"/>
    <p:sldId id="823" r:id="rId5"/>
    <p:sldId id="264" r:id="rId6"/>
    <p:sldId id="888" r:id="rId7"/>
    <p:sldId id="825" r:id="rId8"/>
    <p:sldId id="878" r:id="rId9"/>
    <p:sldId id="824" r:id="rId10"/>
    <p:sldId id="845" r:id="rId11"/>
    <p:sldId id="884" r:id="rId12"/>
    <p:sldId id="839" r:id="rId13"/>
    <p:sldId id="837" r:id="rId14"/>
    <p:sldId id="841" r:id="rId15"/>
    <p:sldId id="883" r:id="rId16"/>
    <p:sldId id="886" r:id="rId17"/>
    <p:sldId id="879" r:id="rId18"/>
    <p:sldId id="826" r:id="rId19"/>
    <p:sldId id="880" r:id="rId20"/>
    <p:sldId id="828" r:id="rId21"/>
    <p:sldId id="846" r:id="rId22"/>
    <p:sldId id="889" r:id="rId23"/>
    <p:sldId id="827" r:id="rId24"/>
    <p:sldId id="833" r:id="rId25"/>
    <p:sldId id="890" r:id="rId26"/>
    <p:sldId id="834" r:id="rId27"/>
    <p:sldId id="832" r:id="rId28"/>
    <p:sldId id="847" r:id="rId29"/>
    <p:sldId id="881" r:id="rId30"/>
    <p:sldId id="831" r:id="rId31"/>
    <p:sldId id="842" r:id="rId32"/>
    <p:sldId id="843" r:id="rId33"/>
    <p:sldId id="829" r:id="rId34"/>
    <p:sldId id="887" r:id="rId35"/>
    <p:sldId id="891" r:id="rId36"/>
    <p:sldId id="830" r:id="rId37"/>
    <p:sldId id="838" r:id="rId38"/>
    <p:sldId id="882" r:id="rId39"/>
    <p:sldId id="818" r:id="rId40"/>
    <p:sldId id="848" r:id="rId41"/>
    <p:sldId id="849" r:id="rId42"/>
    <p:sldId id="861" r:id="rId43"/>
    <p:sldId id="858" r:id="rId44"/>
    <p:sldId id="859" r:id="rId45"/>
    <p:sldId id="866" r:id="rId46"/>
    <p:sldId id="862" r:id="rId47"/>
    <p:sldId id="851" r:id="rId48"/>
    <p:sldId id="852" r:id="rId49"/>
    <p:sldId id="870" r:id="rId50"/>
    <p:sldId id="892" r:id="rId51"/>
    <p:sldId id="853" r:id="rId52"/>
    <p:sldId id="854" r:id="rId53"/>
    <p:sldId id="867" r:id="rId54"/>
    <p:sldId id="871" r:id="rId55"/>
    <p:sldId id="893" r:id="rId56"/>
    <p:sldId id="855" r:id="rId57"/>
    <p:sldId id="868" r:id="rId58"/>
    <p:sldId id="872" r:id="rId59"/>
    <p:sldId id="894" r:id="rId60"/>
    <p:sldId id="856" r:id="rId61"/>
    <p:sldId id="865" r:id="rId62"/>
    <p:sldId id="874" r:id="rId63"/>
    <p:sldId id="895" r:id="rId64"/>
    <p:sldId id="869" r:id="rId65"/>
    <p:sldId id="873" r:id="rId66"/>
    <p:sldId id="875" r:id="rId67"/>
    <p:sldId id="896" r:id="rId68"/>
    <p:sldId id="857" r:id="rId69"/>
    <p:sldId id="864" r:id="rId70"/>
  </p:sldIdLst>
  <p:sldSz cx="9144000" cy="6858000" type="screen4x3"/>
  <p:notesSz cx="6858000" cy="9144000"/>
  <p:embeddedFontLst>
    <p:embeddedFont>
      <p:font typeface="Calibri" panose="020F0502020204030204" pitchFamily="34" charset="0"/>
      <p:regular r:id="rId73"/>
      <p:bold r:id="rId74"/>
      <p:italic r:id="rId75"/>
      <p:boldItalic r:id="rId76"/>
    </p:embeddedFont>
    <p:embeddedFont>
      <p:font typeface="Consolas" panose="020B0609020204030204" pitchFamily="49" charset="0"/>
      <p:regular r:id="rId77"/>
      <p:bold r:id="rId78"/>
      <p:italic r:id="rId79"/>
      <p:boldItalic r:id="rId80"/>
    </p:embeddedFont>
    <p:embeddedFont>
      <p:font typeface="Sherman Sans Book" charset="0"/>
      <p:regular r:id="rId81"/>
    </p:embeddedFont>
    <p:embeddedFont>
      <p:font typeface="Sherman Serif Book" charset="0"/>
      <p:regular r:id="rId82"/>
    </p:embeddedFont>
    <p:embeddedFont>
      <p:font typeface="Tw Cen MT" panose="020B0602020104020603" pitchFamily="34" charset="0"/>
      <p:regular r:id="rId83"/>
      <p:bold r:id="rId84"/>
      <p:italic r:id="rId85"/>
      <p:boldItalic r:id="rId86"/>
    </p:embeddedFont>
    <p:embeddedFont>
      <p:font typeface="Tw Cen MT Condensed" panose="020B0606020104020203" pitchFamily="34" charset="0"/>
      <p:regular r:id="rId87"/>
      <p:bold r:id="rId88"/>
    </p:embeddedFont>
    <p:embeddedFont>
      <p:font typeface="Wingdings 3" panose="05040102010807070707" pitchFamily="18" charset="2"/>
      <p:regular r:id="rId8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34" userDrawn="1">
          <p15:clr>
            <a:srgbClr val="A4A3A4"/>
          </p15:clr>
        </p15:guide>
        <p15:guide id="2" pos="5080" userDrawn="1">
          <p15:clr>
            <a:srgbClr val="A4A3A4"/>
          </p15:clr>
        </p15:guide>
        <p15:guide id="3" pos="1247" userDrawn="1">
          <p15:clr>
            <a:srgbClr val="A4A3A4"/>
          </p15:clr>
        </p15:guide>
        <p15:guide id="4" orient="horz" pos="322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ADE4"/>
    <a:srgbClr val="595959"/>
    <a:srgbClr val="7F7F7F"/>
    <a:srgbClr val="EE56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84" autoAdjust="0"/>
    <p:restoredTop sz="81840" autoAdjust="0"/>
  </p:normalViewPr>
  <p:slideViewPr>
    <p:cSldViewPr snapToGrid="0">
      <p:cViewPr varScale="1">
        <p:scale>
          <a:sx n="89" d="100"/>
          <a:sy n="89" d="100"/>
        </p:scale>
        <p:origin x="2586" y="90"/>
      </p:cViewPr>
      <p:guideLst>
        <p:guide orient="horz" pos="1434"/>
        <p:guide pos="5080"/>
        <p:guide pos="1247"/>
        <p:guide orient="horz" pos="3226"/>
      </p:guideLst>
    </p:cSldViewPr>
  </p:slideViewPr>
  <p:notesTextViewPr>
    <p:cViewPr>
      <p:scale>
        <a:sx n="1" d="1"/>
        <a:sy n="1" d="1"/>
      </p:scale>
      <p:origin x="0" y="0"/>
    </p:cViewPr>
  </p:notesTextViewPr>
  <p:notesViewPr>
    <p:cSldViewPr snapToGrid="0">
      <p:cViewPr varScale="1">
        <p:scale>
          <a:sx n="125" d="100"/>
          <a:sy n="125" d="100"/>
        </p:scale>
        <p:origin x="108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presProps" Target="presProps.xml"/><Relationship Id="rId95" Type="http://schemas.openxmlformats.org/officeDocument/2006/relationships/customXml" Target="../customXml/item2.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viewProps" Target="viewProps.xml"/><Relationship Id="rId96"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notesMaster" Target="notesMasters/notesMaster1.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bg1"/>
    </dgm:fillClrLst>
    <dgm:linClrLst meth="repeat">
      <a:schemeClr val="lt2">
        <a:alpha val="0"/>
      </a:schemeClr>
    </dgm:linClrLst>
    <dgm:effectClrLst/>
    <dgm:txLinClrLst/>
    <dgm:txFillClrLst meth="repeat">
      <a:schemeClr val="dk1"/>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dgm:fillClrLst>
    <dgm:linClrLst meth="repeat">
      <a:schemeClr val="lt2">
        <a:alpha val="0"/>
      </a:schemeClr>
    </dgm:linClrLst>
    <dgm:effectClrLst/>
    <dgm:txLinClrLst/>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dk2">
        <a:alpha val="0"/>
      </a:schemeClr>
    </dgm:fillClrLst>
    <dgm:linClrLst meth="repeat">
      <a:schemeClr val="dk2">
        <a:alpha val="0"/>
      </a:schemeClr>
    </dgm:linClrLst>
    <dgm:effectClrLst/>
    <dgm:txLinClrLst/>
    <dgm:txFillClrLst meth="repeat">
      <a:schemeClr val="dk2"/>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8EB870-8465-49E9-AC3F-C320BB739FB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24492BA-7A71-43AA-BB6B-4D3A2690C753}">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Database—boundary for one or more collections</a:t>
          </a:r>
        </a:p>
      </dgm:t>
    </dgm:pt>
    <dgm:pt modelId="{6466A3F2-D28E-44C1-982C-216D0EC235D3}" type="parTrans" cxnId="{AE441998-7BC7-4313-B9A0-2B4DF783E93D}">
      <dgm:prSet/>
      <dgm:spPr/>
      <dgm:t>
        <a:bodyPr/>
        <a:lstStyle/>
        <a:p>
          <a:endParaRPr lang="en-US"/>
        </a:p>
      </dgm:t>
    </dgm:pt>
    <dgm:pt modelId="{4A7E3401-B6B4-470F-9566-FDDF069ECA6C}" type="sibTrans" cxnId="{AE441998-7BC7-4313-B9A0-2B4DF783E93D}">
      <dgm:prSet/>
      <dgm:spPr/>
      <dgm:t>
        <a:bodyPr/>
        <a:lstStyle/>
        <a:p>
          <a:endParaRPr lang="en-US"/>
        </a:p>
      </dgm:t>
    </dgm:pt>
    <dgm:pt modelId="{0C11108B-6D65-4296-91E0-C5FD03536B5B}">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Collection—a subject area for documents to be stored</a:t>
          </a:r>
        </a:p>
      </dgm:t>
    </dgm:pt>
    <dgm:pt modelId="{D4C718F5-112F-42FF-8683-4C6EBDE2E6FF}" type="parTrans" cxnId="{9DFBDE3B-4A73-4111-9054-03100CC7A5E4}">
      <dgm:prSet/>
      <dgm:spPr/>
      <dgm:t>
        <a:bodyPr/>
        <a:lstStyle/>
        <a:p>
          <a:endParaRPr lang="en-US"/>
        </a:p>
      </dgm:t>
    </dgm:pt>
    <dgm:pt modelId="{96344F42-21F0-4A0D-A253-C6393ACB9495}" type="sibTrans" cxnId="{9DFBDE3B-4A73-4111-9054-03100CC7A5E4}">
      <dgm:prSet/>
      <dgm:spPr/>
      <dgm:t>
        <a:bodyPr/>
        <a:lstStyle/>
        <a:p>
          <a:endParaRPr lang="en-US"/>
        </a:p>
      </dgm:t>
    </dgm:pt>
    <dgm:pt modelId="{BA1A833F-AF16-4941-87EC-15D35CC393BF}">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Document—an individual subject in a collection</a:t>
          </a:r>
        </a:p>
      </dgm:t>
    </dgm:pt>
    <dgm:pt modelId="{C2116FEA-908D-484F-869B-F1221719F407}" type="parTrans" cxnId="{5593DBA8-A06F-41A5-BCA1-2F3E65D5EB24}">
      <dgm:prSet/>
      <dgm:spPr/>
      <dgm:t>
        <a:bodyPr/>
        <a:lstStyle/>
        <a:p>
          <a:endParaRPr lang="en-US"/>
        </a:p>
      </dgm:t>
    </dgm:pt>
    <dgm:pt modelId="{DC8BCB9A-8427-4CF2-B5C5-5C8CD8866816}" type="sibTrans" cxnId="{5593DBA8-A06F-41A5-BCA1-2F3E65D5EB24}">
      <dgm:prSet/>
      <dgm:spPr/>
      <dgm:t>
        <a:bodyPr/>
        <a:lstStyle/>
        <a:p>
          <a:endParaRPr lang="en-US"/>
        </a:p>
      </dgm:t>
    </dgm:pt>
    <dgm:pt modelId="{E0F9E1C5-2263-40E0-A9B5-A096A8B752F4}" type="pres">
      <dgm:prSet presAssocID="{7F8EB870-8465-49E9-AC3F-C320BB739FB2}" presName="root" presStyleCnt="0">
        <dgm:presLayoutVars>
          <dgm:dir/>
          <dgm:resizeHandles val="exact"/>
        </dgm:presLayoutVars>
      </dgm:prSet>
      <dgm:spPr/>
    </dgm:pt>
    <dgm:pt modelId="{D2EE0A4F-F0CC-498E-A075-6181A7087AA2}" type="pres">
      <dgm:prSet presAssocID="{424492BA-7A71-43AA-BB6B-4D3A2690C753}" presName="compNode" presStyleCnt="0"/>
      <dgm:spPr/>
    </dgm:pt>
    <dgm:pt modelId="{6D6B026F-FB45-4CEB-8AE5-F97393500ADB}" type="pres">
      <dgm:prSet presAssocID="{424492BA-7A71-43AA-BB6B-4D3A2690C7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3A69BBB-89BE-4915-9F0B-B307523B124E}" type="pres">
      <dgm:prSet presAssocID="{424492BA-7A71-43AA-BB6B-4D3A2690C753}" presName="spaceRect" presStyleCnt="0"/>
      <dgm:spPr/>
    </dgm:pt>
    <dgm:pt modelId="{E25FB9DE-1200-4DD0-991E-295EFEDC905F}" type="pres">
      <dgm:prSet presAssocID="{424492BA-7A71-43AA-BB6B-4D3A2690C753}" presName="textRect" presStyleLbl="revTx" presStyleIdx="0" presStyleCnt="3">
        <dgm:presLayoutVars>
          <dgm:chMax val="1"/>
          <dgm:chPref val="1"/>
        </dgm:presLayoutVars>
      </dgm:prSet>
      <dgm:spPr/>
    </dgm:pt>
    <dgm:pt modelId="{9C9D9ACC-A03F-48BD-8EA1-555EB7300B01}" type="pres">
      <dgm:prSet presAssocID="{4A7E3401-B6B4-470F-9566-FDDF069ECA6C}" presName="sibTrans" presStyleCnt="0"/>
      <dgm:spPr/>
    </dgm:pt>
    <dgm:pt modelId="{0E12191B-D221-48C3-AFBE-EB85E9DADBAD}" type="pres">
      <dgm:prSet presAssocID="{0C11108B-6D65-4296-91E0-C5FD03536B5B}" presName="compNode" presStyleCnt="0"/>
      <dgm:spPr/>
    </dgm:pt>
    <dgm:pt modelId="{C67A21FF-8CF9-4E08-8FEC-D8834D79C0EB}" type="pres">
      <dgm:prSet presAssocID="{0C11108B-6D65-4296-91E0-C5FD03536B5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CE41194F-DB40-4820-B908-870BBE88D144}" type="pres">
      <dgm:prSet presAssocID="{0C11108B-6D65-4296-91E0-C5FD03536B5B}" presName="spaceRect" presStyleCnt="0"/>
      <dgm:spPr/>
    </dgm:pt>
    <dgm:pt modelId="{DA4A8BEA-A297-4374-A1F8-830F826EB710}" type="pres">
      <dgm:prSet presAssocID="{0C11108B-6D65-4296-91E0-C5FD03536B5B}" presName="textRect" presStyleLbl="revTx" presStyleIdx="1" presStyleCnt="3">
        <dgm:presLayoutVars>
          <dgm:chMax val="1"/>
          <dgm:chPref val="1"/>
        </dgm:presLayoutVars>
      </dgm:prSet>
      <dgm:spPr/>
    </dgm:pt>
    <dgm:pt modelId="{47FFCE51-EAA3-4E60-BCF1-A8B54A99E048}" type="pres">
      <dgm:prSet presAssocID="{96344F42-21F0-4A0D-A253-C6393ACB9495}" presName="sibTrans" presStyleCnt="0"/>
      <dgm:spPr/>
    </dgm:pt>
    <dgm:pt modelId="{863AA091-E20F-4E04-803A-C635D5602DE4}" type="pres">
      <dgm:prSet presAssocID="{BA1A833F-AF16-4941-87EC-15D35CC393BF}" presName="compNode" presStyleCnt="0"/>
      <dgm:spPr/>
    </dgm:pt>
    <dgm:pt modelId="{89EE9812-9A04-423E-B566-17D4E3126AA9}" type="pres">
      <dgm:prSet presAssocID="{BA1A833F-AF16-4941-87EC-15D35CC393B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n"/>
        </a:ext>
      </dgm:extLst>
    </dgm:pt>
    <dgm:pt modelId="{C23A41B0-526F-4A1B-9321-D70D2B143FC2}" type="pres">
      <dgm:prSet presAssocID="{BA1A833F-AF16-4941-87EC-15D35CC393BF}" presName="spaceRect" presStyleCnt="0"/>
      <dgm:spPr/>
    </dgm:pt>
    <dgm:pt modelId="{82A97CE6-A337-49D4-B91C-474E79823D46}" type="pres">
      <dgm:prSet presAssocID="{BA1A833F-AF16-4941-87EC-15D35CC393BF}" presName="textRect" presStyleLbl="revTx" presStyleIdx="2" presStyleCnt="3">
        <dgm:presLayoutVars>
          <dgm:chMax val="1"/>
          <dgm:chPref val="1"/>
        </dgm:presLayoutVars>
      </dgm:prSet>
      <dgm:spPr/>
    </dgm:pt>
  </dgm:ptLst>
  <dgm:cxnLst>
    <dgm:cxn modelId="{EF67AB0A-2969-4B7C-8A61-90E76AF19BCD}" type="presOf" srcId="{BA1A833F-AF16-4941-87EC-15D35CC393BF}" destId="{82A97CE6-A337-49D4-B91C-474E79823D46}" srcOrd="0" destOrd="0" presId="urn:microsoft.com/office/officeart/2018/2/layout/IconLabelList"/>
    <dgm:cxn modelId="{DF918516-9D82-4685-9C06-DDAEF6A3ED17}" type="presOf" srcId="{7F8EB870-8465-49E9-AC3F-C320BB739FB2}" destId="{E0F9E1C5-2263-40E0-A9B5-A096A8B752F4}" srcOrd="0" destOrd="0" presId="urn:microsoft.com/office/officeart/2018/2/layout/IconLabelList"/>
    <dgm:cxn modelId="{9DFBDE3B-4A73-4111-9054-03100CC7A5E4}" srcId="{7F8EB870-8465-49E9-AC3F-C320BB739FB2}" destId="{0C11108B-6D65-4296-91E0-C5FD03536B5B}" srcOrd="1" destOrd="0" parTransId="{D4C718F5-112F-42FF-8683-4C6EBDE2E6FF}" sibTransId="{96344F42-21F0-4A0D-A253-C6393ACB9495}"/>
    <dgm:cxn modelId="{DAA9866E-4179-4496-AA71-2670DA327F76}" type="presOf" srcId="{424492BA-7A71-43AA-BB6B-4D3A2690C753}" destId="{E25FB9DE-1200-4DD0-991E-295EFEDC905F}" srcOrd="0" destOrd="0" presId="urn:microsoft.com/office/officeart/2018/2/layout/IconLabelList"/>
    <dgm:cxn modelId="{AE441998-7BC7-4313-B9A0-2B4DF783E93D}" srcId="{7F8EB870-8465-49E9-AC3F-C320BB739FB2}" destId="{424492BA-7A71-43AA-BB6B-4D3A2690C753}" srcOrd="0" destOrd="0" parTransId="{6466A3F2-D28E-44C1-982C-216D0EC235D3}" sibTransId="{4A7E3401-B6B4-470F-9566-FDDF069ECA6C}"/>
    <dgm:cxn modelId="{5593DBA8-A06F-41A5-BCA1-2F3E65D5EB24}" srcId="{7F8EB870-8465-49E9-AC3F-C320BB739FB2}" destId="{BA1A833F-AF16-4941-87EC-15D35CC393BF}" srcOrd="2" destOrd="0" parTransId="{C2116FEA-908D-484F-869B-F1221719F407}" sibTransId="{DC8BCB9A-8427-4CF2-B5C5-5C8CD8866816}"/>
    <dgm:cxn modelId="{16932DE6-3934-431B-AA13-6015FC52D126}" type="presOf" srcId="{0C11108B-6D65-4296-91E0-C5FD03536B5B}" destId="{DA4A8BEA-A297-4374-A1F8-830F826EB710}" srcOrd="0" destOrd="0" presId="urn:microsoft.com/office/officeart/2018/2/layout/IconLabelList"/>
    <dgm:cxn modelId="{BCE179DA-BC73-4EBD-8F8B-7E025BE49B69}" type="presParOf" srcId="{E0F9E1C5-2263-40E0-A9B5-A096A8B752F4}" destId="{D2EE0A4F-F0CC-498E-A075-6181A7087AA2}" srcOrd="0" destOrd="0" presId="urn:microsoft.com/office/officeart/2018/2/layout/IconLabelList"/>
    <dgm:cxn modelId="{B83CC496-724F-4D9B-8B18-E7AC03C33101}" type="presParOf" srcId="{D2EE0A4F-F0CC-498E-A075-6181A7087AA2}" destId="{6D6B026F-FB45-4CEB-8AE5-F97393500ADB}" srcOrd="0" destOrd="0" presId="urn:microsoft.com/office/officeart/2018/2/layout/IconLabelList"/>
    <dgm:cxn modelId="{11F8CD0D-723C-4232-A267-B9D72971C449}" type="presParOf" srcId="{D2EE0A4F-F0CC-498E-A075-6181A7087AA2}" destId="{63A69BBB-89BE-4915-9F0B-B307523B124E}" srcOrd="1" destOrd="0" presId="urn:microsoft.com/office/officeart/2018/2/layout/IconLabelList"/>
    <dgm:cxn modelId="{E77C5620-9CB6-420F-AA68-36DBE7B6A133}" type="presParOf" srcId="{D2EE0A4F-F0CC-498E-A075-6181A7087AA2}" destId="{E25FB9DE-1200-4DD0-991E-295EFEDC905F}" srcOrd="2" destOrd="0" presId="urn:microsoft.com/office/officeart/2018/2/layout/IconLabelList"/>
    <dgm:cxn modelId="{FF99E192-E5FF-42E2-B8F5-3DF4D874A361}" type="presParOf" srcId="{E0F9E1C5-2263-40E0-A9B5-A096A8B752F4}" destId="{9C9D9ACC-A03F-48BD-8EA1-555EB7300B01}" srcOrd="1" destOrd="0" presId="urn:microsoft.com/office/officeart/2018/2/layout/IconLabelList"/>
    <dgm:cxn modelId="{662DB122-CA96-4CBE-9655-016DC3749F16}" type="presParOf" srcId="{E0F9E1C5-2263-40E0-A9B5-A096A8B752F4}" destId="{0E12191B-D221-48C3-AFBE-EB85E9DADBAD}" srcOrd="2" destOrd="0" presId="urn:microsoft.com/office/officeart/2018/2/layout/IconLabelList"/>
    <dgm:cxn modelId="{780487FA-9D23-4602-9B65-A101038AB465}" type="presParOf" srcId="{0E12191B-D221-48C3-AFBE-EB85E9DADBAD}" destId="{C67A21FF-8CF9-4E08-8FEC-D8834D79C0EB}" srcOrd="0" destOrd="0" presId="urn:microsoft.com/office/officeart/2018/2/layout/IconLabelList"/>
    <dgm:cxn modelId="{CBE8B6C7-2C42-42CF-8C5F-15E88281B493}" type="presParOf" srcId="{0E12191B-D221-48C3-AFBE-EB85E9DADBAD}" destId="{CE41194F-DB40-4820-B908-870BBE88D144}" srcOrd="1" destOrd="0" presId="urn:microsoft.com/office/officeart/2018/2/layout/IconLabelList"/>
    <dgm:cxn modelId="{59841CE0-FC8A-4E1F-A527-1071C1D2AFBB}" type="presParOf" srcId="{0E12191B-D221-48C3-AFBE-EB85E9DADBAD}" destId="{DA4A8BEA-A297-4374-A1F8-830F826EB710}" srcOrd="2" destOrd="0" presId="urn:microsoft.com/office/officeart/2018/2/layout/IconLabelList"/>
    <dgm:cxn modelId="{B8E50B63-669F-4C57-8169-ADA4B5CCDD7B}" type="presParOf" srcId="{E0F9E1C5-2263-40E0-A9B5-A096A8B752F4}" destId="{47FFCE51-EAA3-4E60-BCF1-A8B54A99E048}" srcOrd="3" destOrd="0" presId="urn:microsoft.com/office/officeart/2018/2/layout/IconLabelList"/>
    <dgm:cxn modelId="{8474D896-94D0-4E98-AD2D-3FA897FECAC4}" type="presParOf" srcId="{E0F9E1C5-2263-40E0-A9B5-A096A8B752F4}" destId="{863AA091-E20F-4E04-803A-C635D5602DE4}" srcOrd="4" destOrd="0" presId="urn:microsoft.com/office/officeart/2018/2/layout/IconLabelList"/>
    <dgm:cxn modelId="{4E6B0D3D-2C6F-4171-B01A-C3D4984A3ACB}" type="presParOf" srcId="{863AA091-E20F-4E04-803A-C635D5602DE4}" destId="{89EE9812-9A04-423E-B566-17D4E3126AA9}" srcOrd="0" destOrd="0" presId="urn:microsoft.com/office/officeart/2018/2/layout/IconLabelList"/>
    <dgm:cxn modelId="{FE16DAA4-D58F-4FE4-B096-EBE866E9CD57}" type="presParOf" srcId="{863AA091-E20F-4E04-803A-C635D5602DE4}" destId="{C23A41B0-526F-4A1B-9321-D70D2B143FC2}" srcOrd="1" destOrd="0" presId="urn:microsoft.com/office/officeart/2018/2/layout/IconLabelList"/>
    <dgm:cxn modelId="{1BDDBE59-6BB9-4421-AA4D-AD5919F83A73}" type="presParOf" srcId="{863AA091-E20F-4E04-803A-C635D5602DE4}" destId="{82A97CE6-A337-49D4-B91C-474E79823D4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60EC01-239C-4E67-8068-7853A1E21CB2}" type="doc">
      <dgm:prSet loTypeId="urn:microsoft.com/office/officeart/2018/2/layout/IconCircleList" loCatId="icon" qsTypeId="urn:microsoft.com/office/officeart/2005/8/quickstyle/simple4" qsCatId="simple" csTypeId="urn:microsoft.com/office/officeart/2018/5/colors/Iconchunking_coloredtext_accent0_3" csCatId="mainScheme" phldr="1"/>
      <dgm:spPr/>
      <dgm:t>
        <a:bodyPr/>
        <a:lstStyle/>
        <a:p>
          <a:endParaRPr lang="en-US"/>
        </a:p>
      </dgm:t>
    </dgm:pt>
    <dgm:pt modelId="{1357EC31-C1A9-4026-92B2-FC1FD4080577}">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Session store—keeping track of logged-in users and their data across a web farm</a:t>
          </a:r>
        </a:p>
      </dgm:t>
    </dgm:pt>
    <dgm:pt modelId="{45877502-83B7-4139-8024-FEFAE9A12E63}" type="parTrans" cxnId="{A5EFA1AF-A81D-4E92-AB2F-4DF192B5E964}">
      <dgm:prSet/>
      <dgm:spPr/>
      <dgm:t>
        <a:bodyPr/>
        <a:lstStyle/>
        <a:p>
          <a:endParaRPr lang="en-US"/>
        </a:p>
      </dgm:t>
    </dgm:pt>
    <dgm:pt modelId="{2DBFBB23-375D-491A-81D8-CF6853CD9F45}" type="sibTrans" cxnId="{A5EFA1AF-A81D-4E92-AB2F-4DF192B5E964}">
      <dgm:prSet/>
      <dgm:spPr/>
      <dgm:t>
        <a:bodyPr/>
        <a:lstStyle/>
        <a:p>
          <a:pPr>
            <a:lnSpc>
              <a:spcPct val="100000"/>
            </a:lnSpc>
          </a:pPr>
          <a:endParaRPr lang="en-US"/>
        </a:p>
      </dgm:t>
    </dgm:pt>
    <dgm:pt modelId="{133D68A1-B1B1-4F17-9762-05D2EA84648D}">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Page cache—storing rendered HTML page output on the server to save on CPU page processing</a:t>
          </a:r>
        </a:p>
      </dgm:t>
    </dgm:pt>
    <dgm:pt modelId="{75A286D0-8784-4E2F-B324-A2E18D768021}" type="parTrans" cxnId="{894675BE-7EB5-488F-A49D-07A71B63EB85}">
      <dgm:prSet/>
      <dgm:spPr/>
      <dgm:t>
        <a:bodyPr/>
        <a:lstStyle/>
        <a:p>
          <a:endParaRPr lang="en-US"/>
        </a:p>
      </dgm:t>
    </dgm:pt>
    <dgm:pt modelId="{088059AB-D03A-4105-848D-4F80778DFD95}" type="sibTrans" cxnId="{894675BE-7EB5-488F-A49D-07A71B63EB85}">
      <dgm:prSet/>
      <dgm:spPr/>
      <dgm:t>
        <a:bodyPr/>
        <a:lstStyle/>
        <a:p>
          <a:pPr>
            <a:lnSpc>
              <a:spcPct val="100000"/>
            </a:lnSpc>
          </a:pPr>
          <a:endParaRPr lang="en-US"/>
        </a:p>
      </dgm:t>
    </dgm:pt>
    <dgm:pt modelId="{06C8CD71-6D2B-4E4B-AEB6-36FFA96DD3D5}">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Message queues—the list feature is a very effective queue</a:t>
          </a:r>
        </a:p>
      </dgm:t>
    </dgm:pt>
    <dgm:pt modelId="{AD2888CC-3400-4DAD-BC08-007146C38E3C}" type="parTrans" cxnId="{7E31C4B9-BA6A-413A-AB13-CC55D2B881D1}">
      <dgm:prSet/>
      <dgm:spPr/>
      <dgm:t>
        <a:bodyPr/>
        <a:lstStyle/>
        <a:p>
          <a:endParaRPr lang="en-US"/>
        </a:p>
      </dgm:t>
    </dgm:pt>
    <dgm:pt modelId="{055C9117-3B1B-4F03-AD63-6613923EECA4}" type="sibTrans" cxnId="{7E31C4B9-BA6A-413A-AB13-CC55D2B881D1}">
      <dgm:prSet/>
      <dgm:spPr/>
      <dgm:t>
        <a:bodyPr/>
        <a:lstStyle/>
        <a:p>
          <a:pPr>
            <a:lnSpc>
              <a:spcPct val="100000"/>
            </a:lnSpc>
          </a:pPr>
          <a:endParaRPr lang="en-US"/>
        </a:p>
      </dgm:t>
    </dgm:pt>
    <dgm:pt modelId="{508646D1-0EE6-4E99-AEEF-A03BD60264DD}">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Leaderboard—the Redis increment feature keeps the processing in the data layer</a:t>
          </a:r>
        </a:p>
      </dgm:t>
    </dgm:pt>
    <dgm:pt modelId="{64451B30-9FD8-4945-B788-B851094179DE}" type="parTrans" cxnId="{8D416D12-ABA1-4347-83CF-6F3DBA34073B}">
      <dgm:prSet/>
      <dgm:spPr/>
      <dgm:t>
        <a:bodyPr/>
        <a:lstStyle/>
        <a:p>
          <a:endParaRPr lang="en-US"/>
        </a:p>
      </dgm:t>
    </dgm:pt>
    <dgm:pt modelId="{801377E8-361E-4726-A515-43DB1FFB6A2A}" type="sibTrans" cxnId="{8D416D12-ABA1-4347-83CF-6F3DBA34073B}">
      <dgm:prSet/>
      <dgm:spPr/>
      <dgm:t>
        <a:bodyPr/>
        <a:lstStyle/>
        <a:p>
          <a:pPr>
            <a:lnSpc>
              <a:spcPct val="100000"/>
            </a:lnSpc>
          </a:pPr>
          <a:endParaRPr lang="en-US"/>
        </a:p>
      </dgm:t>
    </dgm:pt>
    <dgm:pt modelId="{37E9BDDE-4E66-4014-AAC8-43F229CFBF63}">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Pub/sub—</a:t>
          </a:r>
          <a:r>
            <a:rPr lang="en-US" sz="1800" dirty="0" err="1">
              <a:solidFill>
                <a:schemeClr val="tx1">
                  <a:lumMod val="65000"/>
                  <a:lumOff val="35000"/>
                </a:schemeClr>
              </a:solidFill>
              <a:latin typeface="Sherman Sans Book" pitchFamily="50" charset="0"/>
              <a:ea typeface="Sherman Sans Book" pitchFamily="50" charset="0"/>
            </a:rPr>
            <a:t>Redis</a:t>
          </a:r>
          <a:r>
            <a:rPr lang="en-US" sz="1800" dirty="0">
              <a:solidFill>
                <a:schemeClr val="tx1">
                  <a:lumMod val="65000"/>
                  <a:lumOff val="35000"/>
                </a:schemeClr>
              </a:solidFill>
              <a:latin typeface="Sherman Sans Book" pitchFamily="50" charset="0"/>
              <a:ea typeface="Sherman Sans Book" pitchFamily="50" charset="0"/>
            </a:rPr>
            <a:t> has publish/subscribe message features</a:t>
          </a:r>
        </a:p>
      </dgm:t>
    </dgm:pt>
    <dgm:pt modelId="{1F8BF4DC-FFCF-46AE-B004-0A287CBC5B0C}" type="parTrans" cxnId="{2A3B8751-B158-438D-8E30-EFFF4A103D4D}">
      <dgm:prSet/>
      <dgm:spPr/>
      <dgm:t>
        <a:bodyPr/>
        <a:lstStyle/>
        <a:p>
          <a:endParaRPr lang="en-US"/>
        </a:p>
      </dgm:t>
    </dgm:pt>
    <dgm:pt modelId="{20E480BC-A847-41D2-85A9-45DC66E3E3BB}" type="sibTrans" cxnId="{2A3B8751-B158-438D-8E30-EFFF4A103D4D}">
      <dgm:prSet/>
      <dgm:spPr/>
      <dgm:t>
        <a:bodyPr/>
        <a:lstStyle/>
        <a:p>
          <a:pPr>
            <a:lnSpc>
              <a:spcPct val="100000"/>
            </a:lnSpc>
          </a:pPr>
          <a:endParaRPr lang="en-US"/>
        </a:p>
      </dgm:t>
    </dgm:pt>
    <dgm:pt modelId="{7CB32C5C-EB1C-4E20-A41D-AF9391BDF558}">
      <dgm:prSet custT="1"/>
      <dgm:spPr/>
      <dgm:t>
        <a:bodyPr/>
        <a:lstStyle/>
        <a:p>
          <a:pPr>
            <a:lnSpc>
              <a:spcPct val="100000"/>
            </a:lnSpc>
          </a:pPr>
          <a:r>
            <a:rPr lang="en-US" sz="1800" dirty="0">
              <a:solidFill>
                <a:schemeClr val="tx1">
                  <a:lumMod val="65000"/>
                  <a:lumOff val="35000"/>
                </a:schemeClr>
              </a:solidFill>
              <a:latin typeface="Sherman Sans Book" pitchFamily="50" charset="0"/>
              <a:ea typeface="Sherman Sans Book" pitchFamily="50" charset="0"/>
            </a:rPr>
            <a:t>Geolocation—</a:t>
          </a:r>
          <a:r>
            <a:rPr lang="en-US" sz="1800" dirty="0" err="1">
              <a:solidFill>
                <a:schemeClr val="tx1">
                  <a:lumMod val="65000"/>
                  <a:lumOff val="35000"/>
                </a:schemeClr>
              </a:solidFill>
              <a:latin typeface="Sherman Sans Book" pitchFamily="50" charset="0"/>
              <a:ea typeface="Sherman Sans Book" pitchFamily="50" charset="0"/>
            </a:rPr>
            <a:t>Redis</a:t>
          </a:r>
          <a:r>
            <a:rPr lang="en-US" sz="1800" dirty="0">
              <a:solidFill>
                <a:schemeClr val="tx1">
                  <a:lumMod val="65000"/>
                  <a:lumOff val="35000"/>
                </a:schemeClr>
              </a:solidFill>
              <a:latin typeface="Sherman Sans Book" pitchFamily="50" charset="0"/>
              <a:ea typeface="Sherman Sans Book" pitchFamily="50" charset="0"/>
            </a:rPr>
            <a:t> can “do the math” for you</a:t>
          </a:r>
        </a:p>
      </dgm:t>
    </dgm:pt>
    <dgm:pt modelId="{26ED3724-5FDD-48E9-948D-A02B7C332BAE}" type="parTrans" cxnId="{C970E7C8-93C1-4168-BCF8-C15993EA6511}">
      <dgm:prSet/>
      <dgm:spPr/>
      <dgm:t>
        <a:bodyPr/>
        <a:lstStyle/>
        <a:p>
          <a:endParaRPr lang="en-US"/>
        </a:p>
      </dgm:t>
    </dgm:pt>
    <dgm:pt modelId="{98CBD9CE-9FD8-418F-A070-3D9F3190FF04}" type="sibTrans" cxnId="{C970E7C8-93C1-4168-BCF8-C15993EA6511}">
      <dgm:prSet/>
      <dgm:spPr/>
      <dgm:t>
        <a:bodyPr/>
        <a:lstStyle/>
        <a:p>
          <a:endParaRPr lang="en-US"/>
        </a:p>
      </dgm:t>
    </dgm:pt>
    <dgm:pt modelId="{5A0B0489-0260-45E3-AF98-1966E480736B}" type="pres">
      <dgm:prSet presAssocID="{2F60EC01-239C-4E67-8068-7853A1E21CB2}" presName="root" presStyleCnt="0">
        <dgm:presLayoutVars>
          <dgm:dir/>
          <dgm:resizeHandles val="exact"/>
        </dgm:presLayoutVars>
      </dgm:prSet>
      <dgm:spPr/>
    </dgm:pt>
    <dgm:pt modelId="{588B0725-FDB5-40FA-BABC-779979A34792}" type="pres">
      <dgm:prSet presAssocID="{2F60EC01-239C-4E67-8068-7853A1E21CB2}" presName="container" presStyleCnt="0">
        <dgm:presLayoutVars>
          <dgm:dir/>
          <dgm:resizeHandles val="exact"/>
        </dgm:presLayoutVars>
      </dgm:prSet>
      <dgm:spPr/>
    </dgm:pt>
    <dgm:pt modelId="{04272B78-B967-4B40-9580-27816BF5F05D}" type="pres">
      <dgm:prSet presAssocID="{1357EC31-C1A9-4026-92B2-FC1FD4080577}" presName="compNode" presStyleCnt="0"/>
      <dgm:spPr/>
    </dgm:pt>
    <dgm:pt modelId="{242394E4-2283-4B26-9CEB-CF97EF021AD6}" type="pres">
      <dgm:prSet presAssocID="{1357EC31-C1A9-4026-92B2-FC1FD4080577}" presName="iconBgRect" presStyleLbl="bgShp" presStyleIdx="0" presStyleCnt="6" custLinFactNeighborX="-9340"/>
      <dgm:spPr>
        <a:solidFill>
          <a:schemeClr val="accent1"/>
        </a:solidFill>
        <a:effectLst/>
      </dgm:spPr>
    </dgm:pt>
    <dgm:pt modelId="{16C507AF-8F1F-4053-90E0-AE091584EBFF}" type="pres">
      <dgm:prSet presAssocID="{1357EC31-C1A9-4026-92B2-FC1FD4080577}" presName="iconRect" presStyleLbl="node1" presStyleIdx="0" presStyleCnt="6" custLinFactNeighborX="-1610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gm:spPr>
      <dgm:extLst>
        <a:ext uri="{E40237B7-FDA0-4F09-8148-C483321AD2D9}">
          <dgm14:cNvPr xmlns:dgm14="http://schemas.microsoft.com/office/drawing/2010/diagram" id="0" name="" descr="Envelope"/>
        </a:ext>
      </dgm:extLst>
    </dgm:pt>
    <dgm:pt modelId="{2C77B9CF-AB15-4454-B723-21B1F8D6E764}" type="pres">
      <dgm:prSet presAssocID="{1357EC31-C1A9-4026-92B2-FC1FD4080577}" presName="spaceRect" presStyleCnt="0"/>
      <dgm:spPr/>
    </dgm:pt>
    <dgm:pt modelId="{FE6C1327-906B-425E-8206-C2208FCA87E1}" type="pres">
      <dgm:prSet presAssocID="{1357EC31-C1A9-4026-92B2-FC1FD4080577}" presName="textRect" presStyleLbl="revTx" presStyleIdx="0" presStyleCnt="6" custScaleX="107902">
        <dgm:presLayoutVars>
          <dgm:chMax val="1"/>
          <dgm:chPref val="1"/>
        </dgm:presLayoutVars>
      </dgm:prSet>
      <dgm:spPr/>
    </dgm:pt>
    <dgm:pt modelId="{2F7CCBCC-B790-489D-BFEC-AAB1C81076F9}" type="pres">
      <dgm:prSet presAssocID="{2DBFBB23-375D-491A-81D8-CF6853CD9F45}" presName="sibTrans" presStyleLbl="sibTrans2D1" presStyleIdx="0" presStyleCnt="0"/>
      <dgm:spPr/>
    </dgm:pt>
    <dgm:pt modelId="{23A70D90-F0E1-44D2-B4B3-22A92493961D}" type="pres">
      <dgm:prSet presAssocID="{133D68A1-B1B1-4F17-9762-05D2EA84648D}" presName="compNode" presStyleCnt="0"/>
      <dgm:spPr/>
    </dgm:pt>
    <dgm:pt modelId="{19AA7982-3043-4ABB-A77D-E5A05D8F723C}" type="pres">
      <dgm:prSet presAssocID="{133D68A1-B1B1-4F17-9762-05D2EA84648D}" presName="iconBgRect" presStyleLbl="bgShp" presStyleIdx="1" presStyleCnt="6"/>
      <dgm:spPr>
        <a:solidFill>
          <a:schemeClr val="accent1"/>
        </a:solidFill>
        <a:effectLst/>
      </dgm:spPr>
    </dgm:pt>
    <dgm:pt modelId="{965D202B-2310-446B-BB88-DE39230FD534}" type="pres">
      <dgm:prSet presAssocID="{133D68A1-B1B1-4F17-9762-05D2EA84648D}"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gm:spPr>
      <dgm:extLst>
        <a:ext uri="{E40237B7-FDA0-4F09-8148-C483321AD2D9}">
          <dgm14:cNvPr xmlns:dgm14="http://schemas.microsoft.com/office/drawing/2010/diagram" id="0" name="" descr="Contract"/>
        </a:ext>
      </dgm:extLst>
    </dgm:pt>
    <dgm:pt modelId="{3CCB121C-1A16-4932-A436-7AD751ADC78A}" type="pres">
      <dgm:prSet presAssocID="{133D68A1-B1B1-4F17-9762-05D2EA84648D}" presName="spaceRect" presStyleCnt="0"/>
      <dgm:spPr/>
    </dgm:pt>
    <dgm:pt modelId="{3D7F446F-AAF6-487D-B8F8-D5E4F4D45DB5}" type="pres">
      <dgm:prSet presAssocID="{133D68A1-B1B1-4F17-9762-05D2EA84648D}" presName="textRect" presStyleLbl="revTx" presStyleIdx="1" presStyleCnt="6" custScaleX="107978" custLinFactNeighborX="7137" custLinFactNeighborY="13076">
        <dgm:presLayoutVars>
          <dgm:chMax val="1"/>
          <dgm:chPref val="1"/>
        </dgm:presLayoutVars>
      </dgm:prSet>
      <dgm:spPr/>
    </dgm:pt>
    <dgm:pt modelId="{BA5ECB39-5E14-47B4-9834-33F7300BD912}" type="pres">
      <dgm:prSet presAssocID="{088059AB-D03A-4105-848D-4F80778DFD95}" presName="sibTrans" presStyleLbl="sibTrans2D1" presStyleIdx="0" presStyleCnt="0"/>
      <dgm:spPr/>
    </dgm:pt>
    <dgm:pt modelId="{37C99DEF-6819-40A2-B749-0FDA0568133C}" type="pres">
      <dgm:prSet presAssocID="{06C8CD71-6D2B-4E4B-AEB6-36FFA96DD3D5}" presName="compNode" presStyleCnt="0"/>
      <dgm:spPr/>
    </dgm:pt>
    <dgm:pt modelId="{DC2CDBBF-4855-481F-A1F5-AD1C0B7585AC}" type="pres">
      <dgm:prSet presAssocID="{06C8CD71-6D2B-4E4B-AEB6-36FFA96DD3D5}" presName="iconBgRect" presStyleLbl="bgShp" presStyleIdx="2" presStyleCnt="6" custLinFactNeighborX="-7472"/>
      <dgm:spPr>
        <a:solidFill>
          <a:schemeClr val="accent1"/>
        </a:solidFill>
        <a:effectLst/>
      </dgm:spPr>
    </dgm:pt>
    <dgm:pt modelId="{DAAF814A-ED97-43B2-89FE-213E1841A362}" type="pres">
      <dgm:prSet presAssocID="{06C8CD71-6D2B-4E4B-AEB6-36FFA96DD3D5}" presName="iconRect" presStyleLbl="node1" presStyleIdx="2" presStyleCnt="6" custLinFactNeighborX="-1288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gm:spPr>
      <dgm:extLst>
        <a:ext uri="{E40237B7-FDA0-4F09-8148-C483321AD2D9}">
          <dgm14:cNvPr xmlns:dgm14="http://schemas.microsoft.com/office/drawing/2010/diagram" id="0" name="" descr="Megaphone"/>
        </a:ext>
      </dgm:extLst>
    </dgm:pt>
    <dgm:pt modelId="{3D81E2C6-984E-4861-B5D5-CDD09AA773E4}" type="pres">
      <dgm:prSet presAssocID="{06C8CD71-6D2B-4E4B-AEB6-36FFA96DD3D5}" presName="spaceRect" presStyleCnt="0"/>
      <dgm:spPr/>
    </dgm:pt>
    <dgm:pt modelId="{E022A944-AAC8-4D64-8291-D3D09CDE8574}" type="pres">
      <dgm:prSet presAssocID="{06C8CD71-6D2B-4E4B-AEB6-36FFA96DD3D5}" presName="textRect" presStyleLbl="revTx" presStyleIdx="2" presStyleCnt="6" custScaleX="107978">
        <dgm:presLayoutVars>
          <dgm:chMax val="1"/>
          <dgm:chPref val="1"/>
        </dgm:presLayoutVars>
      </dgm:prSet>
      <dgm:spPr/>
    </dgm:pt>
    <dgm:pt modelId="{9B960EED-0182-4754-B34E-2FD797A4053C}" type="pres">
      <dgm:prSet presAssocID="{055C9117-3B1B-4F03-AD63-6613923EECA4}" presName="sibTrans" presStyleLbl="sibTrans2D1" presStyleIdx="0" presStyleCnt="0"/>
      <dgm:spPr/>
    </dgm:pt>
    <dgm:pt modelId="{841303F6-51D2-4DA6-84E1-571B97E0BAFB}" type="pres">
      <dgm:prSet presAssocID="{508646D1-0EE6-4E99-AEEF-A03BD60264DD}" presName="compNode" presStyleCnt="0"/>
      <dgm:spPr/>
    </dgm:pt>
    <dgm:pt modelId="{34E2A330-C226-4CBD-A1AD-B3128305BEE0}" type="pres">
      <dgm:prSet presAssocID="{508646D1-0EE6-4E99-AEEF-A03BD60264DD}" presName="iconBgRect" presStyleLbl="bgShp" presStyleIdx="3" presStyleCnt="6"/>
      <dgm:spPr>
        <a:solidFill>
          <a:schemeClr val="accent1"/>
        </a:solidFill>
        <a:effectLst/>
      </dgm:spPr>
    </dgm:pt>
    <dgm:pt modelId="{FBED8B95-BFB3-4E23-91B4-93052813B36C}" type="pres">
      <dgm:prSet presAssocID="{508646D1-0EE6-4E99-AEEF-A03BD60264DD}"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gm:spPr>
      <dgm:extLst>
        <a:ext uri="{E40237B7-FDA0-4F09-8148-C483321AD2D9}">
          <dgm14:cNvPr xmlns:dgm14="http://schemas.microsoft.com/office/drawing/2010/diagram" id="0" name="" descr="Checkmark"/>
        </a:ext>
      </dgm:extLst>
    </dgm:pt>
    <dgm:pt modelId="{FB001429-AF89-433B-86FA-356CA051A0E9}" type="pres">
      <dgm:prSet presAssocID="{508646D1-0EE6-4E99-AEEF-A03BD60264DD}" presName="spaceRect" presStyleCnt="0"/>
      <dgm:spPr/>
    </dgm:pt>
    <dgm:pt modelId="{B49FCBA6-4C54-4F14-8C6B-8DEAEFBAA8B0}" type="pres">
      <dgm:prSet presAssocID="{508646D1-0EE6-4E99-AEEF-A03BD60264DD}" presName="textRect" presStyleLbl="revTx" presStyleIdx="3" presStyleCnt="6" custScaleX="107978" custLinFactNeighborX="6344">
        <dgm:presLayoutVars>
          <dgm:chMax val="1"/>
          <dgm:chPref val="1"/>
        </dgm:presLayoutVars>
      </dgm:prSet>
      <dgm:spPr/>
    </dgm:pt>
    <dgm:pt modelId="{D74C4450-1FEB-4147-81CF-3E83A11DD7DE}" type="pres">
      <dgm:prSet presAssocID="{801377E8-361E-4726-A515-43DB1FFB6A2A}" presName="sibTrans" presStyleLbl="sibTrans2D1" presStyleIdx="0" presStyleCnt="0"/>
      <dgm:spPr/>
    </dgm:pt>
    <dgm:pt modelId="{DC44BF6A-B535-4DD4-A4C7-55B18F248E4E}" type="pres">
      <dgm:prSet presAssocID="{37E9BDDE-4E66-4014-AAC8-43F229CFBF63}" presName="compNode" presStyleCnt="0"/>
      <dgm:spPr/>
    </dgm:pt>
    <dgm:pt modelId="{AC730FEE-891D-477D-85DA-B9247C2290EB}" type="pres">
      <dgm:prSet presAssocID="{37E9BDDE-4E66-4014-AAC8-43F229CFBF63}" presName="iconBgRect" presStyleLbl="bgShp" presStyleIdx="4" presStyleCnt="6" custLinFactNeighborX="-9340"/>
      <dgm:spPr>
        <a:solidFill>
          <a:schemeClr val="accent1"/>
        </a:solidFill>
        <a:effectLst/>
      </dgm:spPr>
    </dgm:pt>
    <dgm:pt modelId="{54ADAC83-90B1-4B0D-9632-7E94973B40D2}" type="pres">
      <dgm:prSet presAssocID="{37E9BDDE-4E66-4014-AAC8-43F229CFBF63}" presName="iconRect" presStyleLbl="node1" presStyleIdx="4" presStyleCnt="6" custLinFactNeighborX="-1610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a:effectLst/>
      </dgm:spPr>
      <dgm:extLst>
        <a:ext uri="{E40237B7-FDA0-4F09-8148-C483321AD2D9}">
          <dgm14:cNvPr xmlns:dgm14="http://schemas.microsoft.com/office/drawing/2010/diagram" id="0" name="" descr="Download"/>
        </a:ext>
      </dgm:extLst>
    </dgm:pt>
    <dgm:pt modelId="{28585276-BB44-4963-942B-B1520B45DEB4}" type="pres">
      <dgm:prSet presAssocID="{37E9BDDE-4E66-4014-AAC8-43F229CFBF63}" presName="spaceRect" presStyleCnt="0"/>
      <dgm:spPr/>
    </dgm:pt>
    <dgm:pt modelId="{A5B989C6-6902-4846-992A-28D573312F23}" type="pres">
      <dgm:prSet presAssocID="{37E9BDDE-4E66-4014-AAC8-43F229CFBF63}" presName="textRect" presStyleLbl="revTx" presStyleIdx="4" presStyleCnt="6" custScaleX="107978">
        <dgm:presLayoutVars>
          <dgm:chMax val="1"/>
          <dgm:chPref val="1"/>
        </dgm:presLayoutVars>
      </dgm:prSet>
      <dgm:spPr/>
    </dgm:pt>
    <dgm:pt modelId="{EEF9419F-C12A-4A8A-B208-AFC28C63592A}" type="pres">
      <dgm:prSet presAssocID="{20E480BC-A847-41D2-85A9-45DC66E3E3BB}" presName="sibTrans" presStyleLbl="sibTrans2D1" presStyleIdx="0" presStyleCnt="0"/>
      <dgm:spPr/>
    </dgm:pt>
    <dgm:pt modelId="{2516F8CF-8245-48AB-97BE-6F85B40B86E3}" type="pres">
      <dgm:prSet presAssocID="{7CB32C5C-EB1C-4E20-A41D-AF9391BDF558}" presName="compNode" presStyleCnt="0"/>
      <dgm:spPr/>
    </dgm:pt>
    <dgm:pt modelId="{435541B8-D01C-490A-AFA0-C7BBF0F496B1}" type="pres">
      <dgm:prSet presAssocID="{7CB32C5C-EB1C-4E20-A41D-AF9391BDF558}" presName="iconBgRect" presStyleLbl="bgShp" presStyleIdx="5" presStyleCnt="6"/>
      <dgm:spPr>
        <a:solidFill>
          <a:schemeClr val="accent1"/>
        </a:solidFill>
        <a:effectLst/>
      </dgm:spPr>
    </dgm:pt>
    <dgm:pt modelId="{BB1EBF77-1A4C-48B8-BD58-AB48CA2AE2EA}" type="pres">
      <dgm:prSet presAssocID="{7CB32C5C-EB1C-4E20-A41D-AF9391BDF558}"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effectLst/>
      </dgm:spPr>
      <dgm:extLst>
        <a:ext uri="{E40237B7-FDA0-4F09-8148-C483321AD2D9}">
          <dgm14:cNvPr xmlns:dgm14="http://schemas.microsoft.com/office/drawing/2010/diagram" id="0" name="" descr="Satellite"/>
        </a:ext>
      </dgm:extLst>
    </dgm:pt>
    <dgm:pt modelId="{023DDD49-F1F1-4802-B712-1363C7D1B53E}" type="pres">
      <dgm:prSet presAssocID="{7CB32C5C-EB1C-4E20-A41D-AF9391BDF558}" presName="spaceRect" presStyleCnt="0"/>
      <dgm:spPr/>
    </dgm:pt>
    <dgm:pt modelId="{07A13D2F-E041-4EFE-887A-67AC29CA331E}" type="pres">
      <dgm:prSet presAssocID="{7CB32C5C-EB1C-4E20-A41D-AF9391BDF558}" presName="textRect" presStyleLbl="revTx" presStyleIdx="5" presStyleCnt="6" custScaleX="107978" custLinFactNeighborX="7137">
        <dgm:presLayoutVars>
          <dgm:chMax val="1"/>
          <dgm:chPref val="1"/>
        </dgm:presLayoutVars>
      </dgm:prSet>
      <dgm:spPr/>
    </dgm:pt>
  </dgm:ptLst>
  <dgm:cxnLst>
    <dgm:cxn modelId="{B8F93000-BD14-4511-93A4-783C53DC958A}" type="presOf" srcId="{1357EC31-C1A9-4026-92B2-FC1FD4080577}" destId="{FE6C1327-906B-425E-8206-C2208FCA87E1}" srcOrd="0" destOrd="0" presId="urn:microsoft.com/office/officeart/2018/2/layout/IconCircleList"/>
    <dgm:cxn modelId="{538FFB04-9E96-4925-B12A-9D5A0121348B}" type="presOf" srcId="{133D68A1-B1B1-4F17-9762-05D2EA84648D}" destId="{3D7F446F-AAF6-487D-B8F8-D5E4F4D45DB5}" srcOrd="0" destOrd="0" presId="urn:microsoft.com/office/officeart/2018/2/layout/IconCircleList"/>
    <dgm:cxn modelId="{8D416D12-ABA1-4347-83CF-6F3DBA34073B}" srcId="{2F60EC01-239C-4E67-8068-7853A1E21CB2}" destId="{508646D1-0EE6-4E99-AEEF-A03BD60264DD}" srcOrd="3" destOrd="0" parTransId="{64451B30-9FD8-4945-B788-B851094179DE}" sibTransId="{801377E8-361E-4726-A515-43DB1FFB6A2A}"/>
    <dgm:cxn modelId="{27697E14-FC4E-4881-84A4-63B19104A194}" type="presOf" srcId="{508646D1-0EE6-4E99-AEEF-A03BD60264DD}" destId="{B49FCBA6-4C54-4F14-8C6B-8DEAEFBAA8B0}" srcOrd="0" destOrd="0" presId="urn:microsoft.com/office/officeart/2018/2/layout/IconCircleList"/>
    <dgm:cxn modelId="{4524C337-0E4D-4F55-9BF8-B82B1EB2439C}" type="presOf" srcId="{37E9BDDE-4E66-4014-AAC8-43F229CFBF63}" destId="{A5B989C6-6902-4846-992A-28D573312F23}" srcOrd="0" destOrd="0" presId="urn:microsoft.com/office/officeart/2018/2/layout/IconCircleList"/>
    <dgm:cxn modelId="{2A3B8751-B158-438D-8E30-EFFF4A103D4D}" srcId="{2F60EC01-239C-4E67-8068-7853A1E21CB2}" destId="{37E9BDDE-4E66-4014-AAC8-43F229CFBF63}" srcOrd="4" destOrd="0" parTransId="{1F8BF4DC-FFCF-46AE-B004-0A287CBC5B0C}" sibTransId="{20E480BC-A847-41D2-85A9-45DC66E3E3BB}"/>
    <dgm:cxn modelId="{9E762D73-9449-474E-88F4-0221546E3E60}" type="presOf" srcId="{055C9117-3B1B-4F03-AD63-6613923EECA4}" destId="{9B960EED-0182-4754-B34E-2FD797A4053C}" srcOrd="0" destOrd="0" presId="urn:microsoft.com/office/officeart/2018/2/layout/IconCircleList"/>
    <dgm:cxn modelId="{5AFB9482-52DA-4D53-B905-19D98655DF72}" type="presOf" srcId="{06C8CD71-6D2B-4E4B-AEB6-36FFA96DD3D5}" destId="{E022A944-AAC8-4D64-8291-D3D09CDE8574}" srcOrd="0" destOrd="0" presId="urn:microsoft.com/office/officeart/2018/2/layout/IconCircleList"/>
    <dgm:cxn modelId="{E8D1839F-57B1-4A32-8506-E85ED3DA2CE4}" type="presOf" srcId="{2DBFBB23-375D-491A-81D8-CF6853CD9F45}" destId="{2F7CCBCC-B790-489D-BFEC-AAB1C81076F9}" srcOrd="0" destOrd="0" presId="urn:microsoft.com/office/officeart/2018/2/layout/IconCircleList"/>
    <dgm:cxn modelId="{A5EFA1AF-A81D-4E92-AB2F-4DF192B5E964}" srcId="{2F60EC01-239C-4E67-8068-7853A1E21CB2}" destId="{1357EC31-C1A9-4026-92B2-FC1FD4080577}" srcOrd="0" destOrd="0" parTransId="{45877502-83B7-4139-8024-FEFAE9A12E63}" sibTransId="{2DBFBB23-375D-491A-81D8-CF6853CD9F45}"/>
    <dgm:cxn modelId="{7E31C4B9-BA6A-413A-AB13-CC55D2B881D1}" srcId="{2F60EC01-239C-4E67-8068-7853A1E21CB2}" destId="{06C8CD71-6D2B-4E4B-AEB6-36FFA96DD3D5}" srcOrd="2" destOrd="0" parTransId="{AD2888CC-3400-4DAD-BC08-007146C38E3C}" sibTransId="{055C9117-3B1B-4F03-AD63-6613923EECA4}"/>
    <dgm:cxn modelId="{894675BE-7EB5-488F-A49D-07A71B63EB85}" srcId="{2F60EC01-239C-4E67-8068-7853A1E21CB2}" destId="{133D68A1-B1B1-4F17-9762-05D2EA84648D}" srcOrd="1" destOrd="0" parTransId="{75A286D0-8784-4E2F-B324-A2E18D768021}" sibTransId="{088059AB-D03A-4105-848D-4F80778DFD95}"/>
    <dgm:cxn modelId="{C970E7C8-93C1-4168-BCF8-C15993EA6511}" srcId="{2F60EC01-239C-4E67-8068-7853A1E21CB2}" destId="{7CB32C5C-EB1C-4E20-A41D-AF9391BDF558}" srcOrd="5" destOrd="0" parTransId="{26ED3724-5FDD-48E9-948D-A02B7C332BAE}" sibTransId="{98CBD9CE-9FD8-418F-A070-3D9F3190FF04}"/>
    <dgm:cxn modelId="{84ED3AD6-E4EE-427F-92F8-33601727FBC0}" type="presOf" srcId="{20E480BC-A847-41D2-85A9-45DC66E3E3BB}" destId="{EEF9419F-C12A-4A8A-B208-AFC28C63592A}" srcOrd="0" destOrd="0" presId="urn:microsoft.com/office/officeart/2018/2/layout/IconCircleList"/>
    <dgm:cxn modelId="{BB3856E4-16BD-4FB0-92B2-04B1DCDA4972}" type="presOf" srcId="{2F60EC01-239C-4E67-8068-7853A1E21CB2}" destId="{5A0B0489-0260-45E3-AF98-1966E480736B}" srcOrd="0" destOrd="0" presId="urn:microsoft.com/office/officeart/2018/2/layout/IconCircleList"/>
    <dgm:cxn modelId="{18E8A3E8-6731-4495-B562-0226E3B8DC53}" type="presOf" srcId="{088059AB-D03A-4105-848D-4F80778DFD95}" destId="{BA5ECB39-5E14-47B4-9834-33F7300BD912}" srcOrd="0" destOrd="0" presId="urn:microsoft.com/office/officeart/2018/2/layout/IconCircleList"/>
    <dgm:cxn modelId="{E66ACDEB-7814-4D86-AEC3-6F466FF8D004}" type="presOf" srcId="{7CB32C5C-EB1C-4E20-A41D-AF9391BDF558}" destId="{07A13D2F-E041-4EFE-887A-67AC29CA331E}" srcOrd="0" destOrd="0" presId="urn:microsoft.com/office/officeart/2018/2/layout/IconCircleList"/>
    <dgm:cxn modelId="{4FC94DF3-9E82-4387-9414-FC9B70C6980C}" type="presOf" srcId="{801377E8-361E-4726-A515-43DB1FFB6A2A}" destId="{D74C4450-1FEB-4147-81CF-3E83A11DD7DE}" srcOrd="0" destOrd="0" presId="urn:microsoft.com/office/officeart/2018/2/layout/IconCircleList"/>
    <dgm:cxn modelId="{FA2818B3-EA83-48ED-963E-F1762C897C57}" type="presParOf" srcId="{5A0B0489-0260-45E3-AF98-1966E480736B}" destId="{588B0725-FDB5-40FA-BABC-779979A34792}" srcOrd="0" destOrd="0" presId="urn:microsoft.com/office/officeart/2018/2/layout/IconCircleList"/>
    <dgm:cxn modelId="{C212B539-0239-4A02-8D49-0F59C83D4571}" type="presParOf" srcId="{588B0725-FDB5-40FA-BABC-779979A34792}" destId="{04272B78-B967-4B40-9580-27816BF5F05D}" srcOrd="0" destOrd="0" presId="urn:microsoft.com/office/officeart/2018/2/layout/IconCircleList"/>
    <dgm:cxn modelId="{6F193EC6-4B56-4206-AE6E-5619064A09A6}" type="presParOf" srcId="{04272B78-B967-4B40-9580-27816BF5F05D}" destId="{242394E4-2283-4B26-9CEB-CF97EF021AD6}" srcOrd="0" destOrd="0" presId="urn:microsoft.com/office/officeart/2018/2/layout/IconCircleList"/>
    <dgm:cxn modelId="{4B74AD11-ED20-44F9-9709-A58C61A9FBC8}" type="presParOf" srcId="{04272B78-B967-4B40-9580-27816BF5F05D}" destId="{16C507AF-8F1F-4053-90E0-AE091584EBFF}" srcOrd="1" destOrd="0" presId="urn:microsoft.com/office/officeart/2018/2/layout/IconCircleList"/>
    <dgm:cxn modelId="{0CF3DF7D-3400-4E1C-8EEA-885FC0594A3D}" type="presParOf" srcId="{04272B78-B967-4B40-9580-27816BF5F05D}" destId="{2C77B9CF-AB15-4454-B723-21B1F8D6E764}" srcOrd="2" destOrd="0" presId="urn:microsoft.com/office/officeart/2018/2/layout/IconCircleList"/>
    <dgm:cxn modelId="{500C2212-8C36-435A-9E84-F44D4C74AD93}" type="presParOf" srcId="{04272B78-B967-4B40-9580-27816BF5F05D}" destId="{FE6C1327-906B-425E-8206-C2208FCA87E1}" srcOrd="3" destOrd="0" presId="urn:microsoft.com/office/officeart/2018/2/layout/IconCircleList"/>
    <dgm:cxn modelId="{5D3BD9F3-CC76-4B41-9829-E0DBC0C02CD4}" type="presParOf" srcId="{588B0725-FDB5-40FA-BABC-779979A34792}" destId="{2F7CCBCC-B790-489D-BFEC-AAB1C81076F9}" srcOrd="1" destOrd="0" presId="urn:microsoft.com/office/officeart/2018/2/layout/IconCircleList"/>
    <dgm:cxn modelId="{7E797DE0-E1F4-4251-B385-81518AA6F3EE}" type="presParOf" srcId="{588B0725-FDB5-40FA-BABC-779979A34792}" destId="{23A70D90-F0E1-44D2-B4B3-22A92493961D}" srcOrd="2" destOrd="0" presId="urn:microsoft.com/office/officeart/2018/2/layout/IconCircleList"/>
    <dgm:cxn modelId="{1A6FA847-5440-412A-A236-9F8F6796BD88}" type="presParOf" srcId="{23A70D90-F0E1-44D2-B4B3-22A92493961D}" destId="{19AA7982-3043-4ABB-A77D-E5A05D8F723C}" srcOrd="0" destOrd="0" presId="urn:microsoft.com/office/officeart/2018/2/layout/IconCircleList"/>
    <dgm:cxn modelId="{F34879E6-DC44-46D6-8FA4-12FB3173A6A6}" type="presParOf" srcId="{23A70D90-F0E1-44D2-B4B3-22A92493961D}" destId="{965D202B-2310-446B-BB88-DE39230FD534}" srcOrd="1" destOrd="0" presId="urn:microsoft.com/office/officeart/2018/2/layout/IconCircleList"/>
    <dgm:cxn modelId="{AED596D7-DECF-4C54-BCD2-8CBD3D974644}" type="presParOf" srcId="{23A70D90-F0E1-44D2-B4B3-22A92493961D}" destId="{3CCB121C-1A16-4932-A436-7AD751ADC78A}" srcOrd="2" destOrd="0" presId="urn:microsoft.com/office/officeart/2018/2/layout/IconCircleList"/>
    <dgm:cxn modelId="{E2A8F026-F42E-4632-AF09-B942B20C6300}" type="presParOf" srcId="{23A70D90-F0E1-44D2-B4B3-22A92493961D}" destId="{3D7F446F-AAF6-487D-B8F8-D5E4F4D45DB5}" srcOrd="3" destOrd="0" presId="urn:microsoft.com/office/officeart/2018/2/layout/IconCircleList"/>
    <dgm:cxn modelId="{953B4D81-C252-4EA0-829F-CA62E266B7AB}" type="presParOf" srcId="{588B0725-FDB5-40FA-BABC-779979A34792}" destId="{BA5ECB39-5E14-47B4-9834-33F7300BD912}" srcOrd="3" destOrd="0" presId="urn:microsoft.com/office/officeart/2018/2/layout/IconCircleList"/>
    <dgm:cxn modelId="{D81517DD-BF9C-4A13-9DB5-AC2FD1D0F5BF}" type="presParOf" srcId="{588B0725-FDB5-40FA-BABC-779979A34792}" destId="{37C99DEF-6819-40A2-B749-0FDA0568133C}" srcOrd="4" destOrd="0" presId="urn:microsoft.com/office/officeart/2018/2/layout/IconCircleList"/>
    <dgm:cxn modelId="{09A96E95-BA39-4534-8DB3-8D4D22568DDE}" type="presParOf" srcId="{37C99DEF-6819-40A2-B749-0FDA0568133C}" destId="{DC2CDBBF-4855-481F-A1F5-AD1C0B7585AC}" srcOrd="0" destOrd="0" presId="urn:microsoft.com/office/officeart/2018/2/layout/IconCircleList"/>
    <dgm:cxn modelId="{AA2BC914-9880-4325-8812-FDABE76276EB}" type="presParOf" srcId="{37C99DEF-6819-40A2-B749-0FDA0568133C}" destId="{DAAF814A-ED97-43B2-89FE-213E1841A362}" srcOrd="1" destOrd="0" presId="urn:microsoft.com/office/officeart/2018/2/layout/IconCircleList"/>
    <dgm:cxn modelId="{C0295B27-B23F-42C6-8D4B-6778AB402F91}" type="presParOf" srcId="{37C99DEF-6819-40A2-B749-0FDA0568133C}" destId="{3D81E2C6-984E-4861-B5D5-CDD09AA773E4}" srcOrd="2" destOrd="0" presId="urn:microsoft.com/office/officeart/2018/2/layout/IconCircleList"/>
    <dgm:cxn modelId="{B346B23D-4282-4F9E-8313-7249DF52474C}" type="presParOf" srcId="{37C99DEF-6819-40A2-B749-0FDA0568133C}" destId="{E022A944-AAC8-4D64-8291-D3D09CDE8574}" srcOrd="3" destOrd="0" presId="urn:microsoft.com/office/officeart/2018/2/layout/IconCircleList"/>
    <dgm:cxn modelId="{F1CAE985-30A0-4802-A7D0-32D1CA85EA6E}" type="presParOf" srcId="{588B0725-FDB5-40FA-BABC-779979A34792}" destId="{9B960EED-0182-4754-B34E-2FD797A4053C}" srcOrd="5" destOrd="0" presId="urn:microsoft.com/office/officeart/2018/2/layout/IconCircleList"/>
    <dgm:cxn modelId="{731FB10D-B17F-4362-8D4A-83B1F2E0CDAB}" type="presParOf" srcId="{588B0725-FDB5-40FA-BABC-779979A34792}" destId="{841303F6-51D2-4DA6-84E1-571B97E0BAFB}" srcOrd="6" destOrd="0" presId="urn:microsoft.com/office/officeart/2018/2/layout/IconCircleList"/>
    <dgm:cxn modelId="{AC2AE411-AA95-496A-A476-10E9E4036B1F}" type="presParOf" srcId="{841303F6-51D2-4DA6-84E1-571B97E0BAFB}" destId="{34E2A330-C226-4CBD-A1AD-B3128305BEE0}" srcOrd="0" destOrd="0" presId="urn:microsoft.com/office/officeart/2018/2/layout/IconCircleList"/>
    <dgm:cxn modelId="{EFC34601-75B3-4FE8-B8EF-558EAB1E605C}" type="presParOf" srcId="{841303F6-51D2-4DA6-84E1-571B97E0BAFB}" destId="{FBED8B95-BFB3-4E23-91B4-93052813B36C}" srcOrd="1" destOrd="0" presId="urn:microsoft.com/office/officeart/2018/2/layout/IconCircleList"/>
    <dgm:cxn modelId="{21E34D38-020B-4C00-867E-C926633D9DDA}" type="presParOf" srcId="{841303F6-51D2-4DA6-84E1-571B97E0BAFB}" destId="{FB001429-AF89-433B-86FA-356CA051A0E9}" srcOrd="2" destOrd="0" presId="urn:microsoft.com/office/officeart/2018/2/layout/IconCircleList"/>
    <dgm:cxn modelId="{4432181A-4F4E-45C1-B296-16698743CE33}" type="presParOf" srcId="{841303F6-51D2-4DA6-84E1-571B97E0BAFB}" destId="{B49FCBA6-4C54-4F14-8C6B-8DEAEFBAA8B0}" srcOrd="3" destOrd="0" presId="urn:microsoft.com/office/officeart/2018/2/layout/IconCircleList"/>
    <dgm:cxn modelId="{4239048B-5D39-4665-9E05-C461EB36EE85}" type="presParOf" srcId="{588B0725-FDB5-40FA-BABC-779979A34792}" destId="{D74C4450-1FEB-4147-81CF-3E83A11DD7DE}" srcOrd="7" destOrd="0" presId="urn:microsoft.com/office/officeart/2018/2/layout/IconCircleList"/>
    <dgm:cxn modelId="{465B4BFE-ED21-4B78-8599-FD4D1D58BFA7}" type="presParOf" srcId="{588B0725-FDB5-40FA-BABC-779979A34792}" destId="{DC44BF6A-B535-4DD4-A4C7-55B18F248E4E}" srcOrd="8" destOrd="0" presId="urn:microsoft.com/office/officeart/2018/2/layout/IconCircleList"/>
    <dgm:cxn modelId="{C2DBF6EA-8528-40D4-965E-9EACB176A440}" type="presParOf" srcId="{DC44BF6A-B535-4DD4-A4C7-55B18F248E4E}" destId="{AC730FEE-891D-477D-85DA-B9247C2290EB}" srcOrd="0" destOrd="0" presId="urn:microsoft.com/office/officeart/2018/2/layout/IconCircleList"/>
    <dgm:cxn modelId="{4B37DCFA-8823-454C-A5A9-A0429FBE7CA1}" type="presParOf" srcId="{DC44BF6A-B535-4DD4-A4C7-55B18F248E4E}" destId="{54ADAC83-90B1-4B0D-9632-7E94973B40D2}" srcOrd="1" destOrd="0" presId="urn:microsoft.com/office/officeart/2018/2/layout/IconCircleList"/>
    <dgm:cxn modelId="{B717DB68-7325-4DDA-9BCC-D594CDE7180A}" type="presParOf" srcId="{DC44BF6A-B535-4DD4-A4C7-55B18F248E4E}" destId="{28585276-BB44-4963-942B-B1520B45DEB4}" srcOrd="2" destOrd="0" presId="urn:microsoft.com/office/officeart/2018/2/layout/IconCircleList"/>
    <dgm:cxn modelId="{3EB030B4-8AF7-410B-9D5B-A51688671E7E}" type="presParOf" srcId="{DC44BF6A-B535-4DD4-A4C7-55B18F248E4E}" destId="{A5B989C6-6902-4846-992A-28D573312F23}" srcOrd="3" destOrd="0" presId="urn:microsoft.com/office/officeart/2018/2/layout/IconCircleList"/>
    <dgm:cxn modelId="{9BF0ED6F-5714-40C6-9458-15B7759571ED}" type="presParOf" srcId="{588B0725-FDB5-40FA-BABC-779979A34792}" destId="{EEF9419F-C12A-4A8A-B208-AFC28C63592A}" srcOrd="9" destOrd="0" presId="urn:microsoft.com/office/officeart/2018/2/layout/IconCircleList"/>
    <dgm:cxn modelId="{DDB1D9C4-7D40-4D89-BFB1-2E1288006A44}" type="presParOf" srcId="{588B0725-FDB5-40FA-BABC-779979A34792}" destId="{2516F8CF-8245-48AB-97BE-6F85B40B86E3}" srcOrd="10" destOrd="0" presId="urn:microsoft.com/office/officeart/2018/2/layout/IconCircleList"/>
    <dgm:cxn modelId="{B9C09B79-AF07-4A39-88DE-A554F24FFA80}" type="presParOf" srcId="{2516F8CF-8245-48AB-97BE-6F85B40B86E3}" destId="{435541B8-D01C-490A-AFA0-C7BBF0F496B1}" srcOrd="0" destOrd="0" presId="urn:microsoft.com/office/officeart/2018/2/layout/IconCircleList"/>
    <dgm:cxn modelId="{2FBD72C7-A5D9-4779-AF1D-3895D3A1E2A9}" type="presParOf" srcId="{2516F8CF-8245-48AB-97BE-6F85B40B86E3}" destId="{BB1EBF77-1A4C-48B8-BD58-AB48CA2AE2EA}" srcOrd="1" destOrd="0" presId="urn:microsoft.com/office/officeart/2018/2/layout/IconCircleList"/>
    <dgm:cxn modelId="{AFDE6D4A-F93C-475B-BAE4-AE639CF8C04E}" type="presParOf" srcId="{2516F8CF-8245-48AB-97BE-6F85B40B86E3}" destId="{023DDD49-F1F1-4802-B712-1363C7D1B53E}" srcOrd="2" destOrd="0" presId="urn:microsoft.com/office/officeart/2018/2/layout/IconCircleList"/>
    <dgm:cxn modelId="{9C69A41E-9CE8-47A0-B69B-386D0E556D52}" type="presParOf" srcId="{2516F8CF-8245-48AB-97BE-6F85B40B86E3}" destId="{07A13D2F-E041-4EFE-887A-67AC29CA331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E2FACFD-E0AC-41F3-97F2-F36277B6DD1E}" type="doc">
      <dgm:prSet loTypeId="urn:microsoft.com/office/officeart/2005/8/layout/hierarchy1" loCatId="hierarchy" qsTypeId="urn:microsoft.com/office/officeart/2005/8/quickstyle/simple3" qsCatId="simple" csTypeId="urn:microsoft.com/office/officeart/2005/8/colors/accent0_3" csCatId="mainScheme" phldr="1"/>
      <dgm:spPr/>
      <dgm:t>
        <a:bodyPr/>
        <a:lstStyle/>
        <a:p>
          <a:endParaRPr lang="en-US"/>
        </a:p>
      </dgm:t>
    </dgm:pt>
    <dgm:pt modelId="{56246021-24E0-4EFF-A6CF-FE8587365B4B}">
      <dgm:prSet custT="1"/>
      <dgm:spPr>
        <a:solidFill>
          <a:srgbClr val="1CADE4"/>
        </a:solidFill>
        <a:ln>
          <a:noFill/>
        </a:ln>
      </dgm:spPr>
      <dgm:t>
        <a:bodyPr/>
        <a:lstStyle/>
        <a:p>
          <a:r>
            <a:rPr lang="en-US" sz="4000" dirty="0">
              <a:solidFill>
                <a:schemeClr val="bg1"/>
              </a:solidFill>
              <a:latin typeface="Sherman Sans Book" pitchFamily="50" charset="0"/>
              <a:ea typeface="Sherman Sans Book" pitchFamily="50" charset="0"/>
            </a:rPr>
            <a:t>Sentinel</a:t>
          </a:r>
        </a:p>
      </dgm:t>
    </dgm:pt>
    <dgm:pt modelId="{65DB5888-4DA1-4651-BBAA-6CB66794E5EA}" type="parTrans" cxnId="{259171C6-DABC-400B-A89C-0AF2F06EA25E}">
      <dgm:prSet/>
      <dgm:spPr/>
      <dgm:t>
        <a:bodyPr/>
        <a:lstStyle/>
        <a:p>
          <a:endParaRPr lang="en-US"/>
        </a:p>
      </dgm:t>
    </dgm:pt>
    <dgm:pt modelId="{9BB0251D-85EB-4461-BB82-8AC1B2F362F3}" type="sibTrans" cxnId="{259171C6-DABC-400B-A89C-0AF2F06EA25E}">
      <dgm:prSet/>
      <dgm:spPr/>
      <dgm:t>
        <a:bodyPr/>
        <a:lstStyle/>
        <a:p>
          <a:endParaRPr lang="en-US"/>
        </a:p>
      </dgm:t>
    </dgm:pt>
    <dgm:pt modelId="{42640746-9B18-4F06-87ED-E923061DB94C}">
      <dgm:prSet custT="1"/>
      <dgm:spPr>
        <a:solidFill>
          <a:srgbClr val="1CADE4"/>
        </a:solidFill>
        <a:ln>
          <a:noFill/>
        </a:ln>
      </dgm:spPr>
      <dgm:t>
        <a:bodyPr/>
        <a:lstStyle/>
        <a:p>
          <a:r>
            <a:rPr lang="en-US" sz="4000" dirty="0">
              <a:solidFill>
                <a:schemeClr val="bg1"/>
              </a:solidFill>
              <a:latin typeface="Sherman Sans Book" pitchFamily="50" charset="0"/>
              <a:ea typeface="Sherman Sans Book" pitchFamily="50" charset="0"/>
            </a:rPr>
            <a:t>Cluster</a:t>
          </a:r>
        </a:p>
      </dgm:t>
    </dgm:pt>
    <dgm:pt modelId="{EDA48881-1A2D-4B1A-B47B-06241CA14A5F}" type="parTrans" cxnId="{31B2B736-8014-4DD2-9558-744FD6A14FCF}">
      <dgm:prSet/>
      <dgm:spPr/>
      <dgm:t>
        <a:bodyPr/>
        <a:lstStyle/>
        <a:p>
          <a:endParaRPr lang="en-US"/>
        </a:p>
      </dgm:t>
    </dgm:pt>
    <dgm:pt modelId="{3E97141F-9633-49E0-B81E-C920453F3476}" type="sibTrans" cxnId="{31B2B736-8014-4DD2-9558-744FD6A14FCF}">
      <dgm:prSet/>
      <dgm:spPr/>
      <dgm:t>
        <a:bodyPr/>
        <a:lstStyle/>
        <a:p>
          <a:endParaRPr lang="en-US"/>
        </a:p>
      </dgm:t>
    </dgm:pt>
    <dgm:pt modelId="{F300B2D6-47EF-4835-BE06-E2C72A5CF831}" type="pres">
      <dgm:prSet presAssocID="{6E2FACFD-E0AC-41F3-97F2-F36277B6DD1E}" presName="hierChild1" presStyleCnt="0">
        <dgm:presLayoutVars>
          <dgm:chPref val="1"/>
          <dgm:dir/>
          <dgm:animOne val="branch"/>
          <dgm:animLvl val="lvl"/>
          <dgm:resizeHandles/>
        </dgm:presLayoutVars>
      </dgm:prSet>
      <dgm:spPr/>
    </dgm:pt>
    <dgm:pt modelId="{AA270B3B-0BE9-43AC-B806-6262299A4CF6}" type="pres">
      <dgm:prSet presAssocID="{56246021-24E0-4EFF-A6CF-FE8587365B4B}" presName="hierRoot1" presStyleCnt="0"/>
      <dgm:spPr/>
    </dgm:pt>
    <dgm:pt modelId="{BC80BBFE-4AEE-4DA1-88A1-44FC180C8EF3}" type="pres">
      <dgm:prSet presAssocID="{56246021-24E0-4EFF-A6CF-FE8587365B4B}" presName="composite" presStyleCnt="0"/>
      <dgm:spPr/>
    </dgm:pt>
    <dgm:pt modelId="{AAF5495C-C4AA-4EEE-8C93-999BD2009D34}" type="pres">
      <dgm:prSet presAssocID="{56246021-24E0-4EFF-A6CF-FE8587365B4B}" presName="background" presStyleLbl="node0" presStyleIdx="0" presStyleCnt="2"/>
      <dgm:spPr>
        <a:solidFill>
          <a:srgbClr val="595959"/>
        </a:solidFill>
        <a:scene3d>
          <a:camera prst="orthographicFront"/>
          <a:lightRig rig="flat" dir="t"/>
        </a:scene3d>
        <a:sp3d prstMaterial="dkEdge"/>
      </dgm:spPr>
    </dgm:pt>
    <dgm:pt modelId="{F3AD1095-0478-4025-A89E-9B8F231D7CED}" type="pres">
      <dgm:prSet presAssocID="{56246021-24E0-4EFF-A6CF-FE8587365B4B}" presName="text" presStyleLbl="fgAcc0" presStyleIdx="0" presStyleCnt="2">
        <dgm:presLayoutVars>
          <dgm:chPref val="3"/>
        </dgm:presLayoutVars>
      </dgm:prSet>
      <dgm:spPr/>
    </dgm:pt>
    <dgm:pt modelId="{1E47C177-CF2F-4DA0-BC29-12DCD98A8AC7}" type="pres">
      <dgm:prSet presAssocID="{56246021-24E0-4EFF-A6CF-FE8587365B4B}" presName="hierChild2" presStyleCnt="0"/>
      <dgm:spPr/>
    </dgm:pt>
    <dgm:pt modelId="{F07C4386-AD69-4253-B91E-45A8AD484B57}" type="pres">
      <dgm:prSet presAssocID="{42640746-9B18-4F06-87ED-E923061DB94C}" presName="hierRoot1" presStyleCnt="0"/>
      <dgm:spPr/>
    </dgm:pt>
    <dgm:pt modelId="{A4908D6F-D6BF-4AD2-ACBA-F0E30C56D1FE}" type="pres">
      <dgm:prSet presAssocID="{42640746-9B18-4F06-87ED-E923061DB94C}" presName="composite" presStyleCnt="0"/>
      <dgm:spPr/>
    </dgm:pt>
    <dgm:pt modelId="{7E1DBC5E-2A11-4988-8001-A454082E5420}" type="pres">
      <dgm:prSet presAssocID="{42640746-9B18-4F06-87ED-E923061DB94C}" presName="background" presStyleLbl="node0" presStyleIdx="1" presStyleCnt="2"/>
      <dgm:spPr>
        <a:solidFill>
          <a:srgbClr val="595959"/>
        </a:solidFill>
        <a:scene3d>
          <a:camera prst="orthographicFront"/>
          <a:lightRig rig="flat" dir="t"/>
        </a:scene3d>
        <a:sp3d prstMaterial="dkEdge"/>
      </dgm:spPr>
    </dgm:pt>
    <dgm:pt modelId="{5B0C20AC-C178-49F9-95D3-290C1B668662}" type="pres">
      <dgm:prSet presAssocID="{42640746-9B18-4F06-87ED-E923061DB94C}" presName="text" presStyleLbl="fgAcc0" presStyleIdx="1" presStyleCnt="2">
        <dgm:presLayoutVars>
          <dgm:chPref val="3"/>
        </dgm:presLayoutVars>
      </dgm:prSet>
      <dgm:spPr/>
    </dgm:pt>
    <dgm:pt modelId="{F24BFCB6-5FF9-4753-A436-167CAC050E6F}" type="pres">
      <dgm:prSet presAssocID="{42640746-9B18-4F06-87ED-E923061DB94C}" presName="hierChild2" presStyleCnt="0"/>
      <dgm:spPr/>
    </dgm:pt>
  </dgm:ptLst>
  <dgm:cxnLst>
    <dgm:cxn modelId="{80A42614-AA47-4DDB-B9E7-B77D2D95180D}" type="presOf" srcId="{56246021-24E0-4EFF-A6CF-FE8587365B4B}" destId="{F3AD1095-0478-4025-A89E-9B8F231D7CED}" srcOrd="0" destOrd="0" presId="urn:microsoft.com/office/officeart/2005/8/layout/hierarchy1"/>
    <dgm:cxn modelId="{31B2B736-8014-4DD2-9558-744FD6A14FCF}" srcId="{6E2FACFD-E0AC-41F3-97F2-F36277B6DD1E}" destId="{42640746-9B18-4F06-87ED-E923061DB94C}" srcOrd="1" destOrd="0" parTransId="{EDA48881-1A2D-4B1A-B47B-06241CA14A5F}" sibTransId="{3E97141F-9633-49E0-B81E-C920453F3476}"/>
    <dgm:cxn modelId="{259171C6-DABC-400B-A89C-0AF2F06EA25E}" srcId="{6E2FACFD-E0AC-41F3-97F2-F36277B6DD1E}" destId="{56246021-24E0-4EFF-A6CF-FE8587365B4B}" srcOrd="0" destOrd="0" parTransId="{65DB5888-4DA1-4651-BBAA-6CB66794E5EA}" sibTransId="{9BB0251D-85EB-4461-BB82-8AC1B2F362F3}"/>
    <dgm:cxn modelId="{8462EAE8-BE6B-4DC6-B892-FD76E84BADC1}" type="presOf" srcId="{42640746-9B18-4F06-87ED-E923061DB94C}" destId="{5B0C20AC-C178-49F9-95D3-290C1B668662}" srcOrd="0" destOrd="0" presId="urn:microsoft.com/office/officeart/2005/8/layout/hierarchy1"/>
    <dgm:cxn modelId="{FD8186ED-447D-418E-9A8A-A54C64D13F0A}" type="presOf" srcId="{6E2FACFD-E0AC-41F3-97F2-F36277B6DD1E}" destId="{F300B2D6-47EF-4835-BE06-E2C72A5CF831}" srcOrd="0" destOrd="0" presId="urn:microsoft.com/office/officeart/2005/8/layout/hierarchy1"/>
    <dgm:cxn modelId="{F9E18394-123A-403C-9055-6506A1F7BB52}" type="presParOf" srcId="{F300B2D6-47EF-4835-BE06-E2C72A5CF831}" destId="{AA270B3B-0BE9-43AC-B806-6262299A4CF6}" srcOrd="0" destOrd="0" presId="urn:microsoft.com/office/officeart/2005/8/layout/hierarchy1"/>
    <dgm:cxn modelId="{CEABCF81-AE28-4B3B-91D9-91D3500829A6}" type="presParOf" srcId="{AA270B3B-0BE9-43AC-B806-6262299A4CF6}" destId="{BC80BBFE-4AEE-4DA1-88A1-44FC180C8EF3}" srcOrd="0" destOrd="0" presId="urn:microsoft.com/office/officeart/2005/8/layout/hierarchy1"/>
    <dgm:cxn modelId="{50162F96-09ED-47DF-973A-89B93AE22F6A}" type="presParOf" srcId="{BC80BBFE-4AEE-4DA1-88A1-44FC180C8EF3}" destId="{AAF5495C-C4AA-4EEE-8C93-999BD2009D34}" srcOrd="0" destOrd="0" presId="urn:microsoft.com/office/officeart/2005/8/layout/hierarchy1"/>
    <dgm:cxn modelId="{1D800984-DAFE-42FD-ACC7-B10DCE3B3562}" type="presParOf" srcId="{BC80BBFE-4AEE-4DA1-88A1-44FC180C8EF3}" destId="{F3AD1095-0478-4025-A89E-9B8F231D7CED}" srcOrd="1" destOrd="0" presId="urn:microsoft.com/office/officeart/2005/8/layout/hierarchy1"/>
    <dgm:cxn modelId="{EA6880C5-5594-4E66-886F-348DCA0C3DC8}" type="presParOf" srcId="{AA270B3B-0BE9-43AC-B806-6262299A4CF6}" destId="{1E47C177-CF2F-4DA0-BC29-12DCD98A8AC7}" srcOrd="1" destOrd="0" presId="urn:microsoft.com/office/officeart/2005/8/layout/hierarchy1"/>
    <dgm:cxn modelId="{3EA69762-7E0A-4B65-8775-D790F7991E1F}" type="presParOf" srcId="{F300B2D6-47EF-4835-BE06-E2C72A5CF831}" destId="{F07C4386-AD69-4253-B91E-45A8AD484B57}" srcOrd="1" destOrd="0" presId="urn:microsoft.com/office/officeart/2005/8/layout/hierarchy1"/>
    <dgm:cxn modelId="{9CCA01B7-CCC9-43AA-A867-4A9A8168E2DA}" type="presParOf" srcId="{F07C4386-AD69-4253-B91E-45A8AD484B57}" destId="{A4908D6F-D6BF-4AD2-ACBA-F0E30C56D1FE}" srcOrd="0" destOrd="0" presId="urn:microsoft.com/office/officeart/2005/8/layout/hierarchy1"/>
    <dgm:cxn modelId="{B54B6413-A38E-4F7B-8A57-E016F7A04627}" type="presParOf" srcId="{A4908D6F-D6BF-4AD2-ACBA-F0E30C56D1FE}" destId="{7E1DBC5E-2A11-4988-8001-A454082E5420}" srcOrd="0" destOrd="0" presId="urn:microsoft.com/office/officeart/2005/8/layout/hierarchy1"/>
    <dgm:cxn modelId="{DC26CB40-5A60-4D9F-964D-091D7A8BDC54}" type="presParOf" srcId="{A4908D6F-D6BF-4AD2-ACBA-F0E30C56D1FE}" destId="{5B0C20AC-C178-49F9-95D3-290C1B668662}" srcOrd="1" destOrd="0" presId="urn:microsoft.com/office/officeart/2005/8/layout/hierarchy1"/>
    <dgm:cxn modelId="{BA8E8A1D-927E-413C-B402-6FA47DDCE740}" type="presParOf" srcId="{F07C4386-AD69-4253-B91E-45A8AD484B57}" destId="{F24BFCB6-5FF9-4753-A436-167CAC050E6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B026F-FB45-4CEB-8AE5-F97393500ADB}">
      <dsp:nvSpPr>
        <dsp:cNvPr id="0" name=""/>
        <dsp:cNvSpPr/>
      </dsp:nvSpPr>
      <dsp:spPr>
        <a:xfrm>
          <a:off x="644542" y="469617"/>
          <a:ext cx="964400" cy="9644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25FB9DE-1200-4DD0-991E-295EFEDC905F}">
      <dsp:nvSpPr>
        <dsp:cNvPr id="0" name=""/>
        <dsp:cNvSpPr/>
      </dsp:nvSpPr>
      <dsp:spPr>
        <a:xfrm>
          <a:off x="55186" y="1751324"/>
          <a:ext cx="2143112"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Database—boundary for one or more collections</a:t>
          </a:r>
        </a:p>
      </dsp:txBody>
      <dsp:txXfrm>
        <a:off x="55186" y="1751324"/>
        <a:ext cx="2143112" cy="832500"/>
      </dsp:txXfrm>
    </dsp:sp>
    <dsp:sp modelId="{C67A21FF-8CF9-4E08-8FEC-D8834D79C0EB}">
      <dsp:nvSpPr>
        <dsp:cNvPr id="0" name=""/>
        <dsp:cNvSpPr/>
      </dsp:nvSpPr>
      <dsp:spPr>
        <a:xfrm>
          <a:off x="3162699" y="469617"/>
          <a:ext cx="964400" cy="9644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4A8BEA-A297-4374-A1F8-830F826EB710}">
      <dsp:nvSpPr>
        <dsp:cNvPr id="0" name=""/>
        <dsp:cNvSpPr/>
      </dsp:nvSpPr>
      <dsp:spPr>
        <a:xfrm>
          <a:off x="2573343" y="1751324"/>
          <a:ext cx="2143112"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Collection—a subject area for documents to be stored</a:t>
          </a:r>
        </a:p>
      </dsp:txBody>
      <dsp:txXfrm>
        <a:off x="2573343" y="1751324"/>
        <a:ext cx="2143112" cy="832500"/>
      </dsp:txXfrm>
    </dsp:sp>
    <dsp:sp modelId="{89EE9812-9A04-423E-B566-17D4E3126AA9}">
      <dsp:nvSpPr>
        <dsp:cNvPr id="0" name=""/>
        <dsp:cNvSpPr/>
      </dsp:nvSpPr>
      <dsp:spPr>
        <a:xfrm>
          <a:off x="5680856" y="469617"/>
          <a:ext cx="964400" cy="9644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2A97CE6-A337-49D4-B91C-474E79823D46}">
      <dsp:nvSpPr>
        <dsp:cNvPr id="0" name=""/>
        <dsp:cNvSpPr/>
      </dsp:nvSpPr>
      <dsp:spPr>
        <a:xfrm>
          <a:off x="5091500" y="1751324"/>
          <a:ext cx="2143112" cy="83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Document—an individual subject in a collection</a:t>
          </a:r>
        </a:p>
      </dsp:txBody>
      <dsp:txXfrm>
        <a:off x="5091500" y="1751324"/>
        <a:ext cx="2143112" cy="8325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2394E4-2283-4B26-9CEB-CF97EF021AD6}">
      <dsp:nvSpPr>
        <dsp:cNvPr id="0" name=""/>
        <dsp:cNvSpPr/>
      </dsp:nvSpPr>
      <dsp:spPr>
        <a:xfrm>
          <a:off x="179724" y="16327"/>
          <a:ext cx="874114" cy="874114"/>
        </a:xfrm>
        <a:prstGeom prst="ellipse">
          <a:avLst/>
        </a:prstGeom>
        <a:solidFill>
          <a:schemeClr val="accent1"/>
        </a:solidFill>
        <a:ln>
          <a:noFill/>
        </a:ln>
        <a:effectLst/>
      </dsp:spPr>
      <dsp:style>
        <a:lnRef idx="0">
          <a:scrgbClr r="0" g="0" b="0"/>
        </a:lnRef>
        <a:fillRef idx="1">
          <a:scrgbClr r="0" g="0" b="0"/>
        </a:fillRef>
        <a:effectRef idx="2">
          <a:scrgbClr r="0" g="0" b="0"/>
        </a:effectRef>
        <a:fontRef idx="minor"/>
      </dsp:style>
    </dsp:sp>
    <dsp:sp modelId="{16C507AF-8F1F-4053-90E0-AE091584EBFF}">
      <dsp:nvSpPr>
        <dsp:cNvPr id="0" name=""/>
        <dsp:cNvSpPr/>
      </dsp:nvSpPr>
      <dsp:spPr>
        <a:xfrm>
          <a:off x="363280" y="199891"/>
          <a:ext cx="506986" cy="5069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FE6C1327-906B-425E-8206-C2208FCA87E1}">
      <dsp:nvSpPr>
        <dsp:cNvPr id="0" name=""/>
        <dsp:cNvSpPr/>
      </dsp:nvSpPr>
      <dsp:spPr>
        <a:xfrm>
          <a:off x="1241384" y="16327"/>
          <a:ext cx="2223226" cy="874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Session store—keeping track of logged-in users and their data across a web farm</a:t>
          </a:r>
        </a:p>
      </dsp:txBody>
      <dsp:txXfrm>
        <a:off x="1241384" y="16327"/>
        <a:ext cx="2223226" cy="874114"/>
      </dsp:txXfrm>
    </dsp:sp>
    <dsp:sp modelId="{19AA7982-3043-4ABB-A77D-E5A05D8F723C}">
      <dsp:nvSpPr>
        <dsp:cNvPr id="0" name=""/>
        <dsp:cNvSpPr/>
      </dsp:nvSpPr>
      <dsp:spPr>
        <a:xfrm>
          <a:off x="3823622" y="16327"/>
          <a:ext cx="874114" cy="874114"/>
        </a:xfrm>
        <a:prstGeom prst="ellipse">
          <a:avLst/>
        </a:prstGeom>
        <a:solidFill>
          <a:schemeClr val="accent1"/>
        </a:solidFill>
        <a:ln>
          <a:noFill/>
        </a:ln>
        <a:effectLst/>
      </dsp:spPr>
      <dsp:style>
        <a:lnRef idx="0">
          <a:scrgbClr r="0" g="0" b="0"/>
        </a:lnRef>
        <a:fillRef idx="1">
          <a:scrgbClr r="0" g="0" b="0"/>
        </a:fillRef>
        <a:effectRef idx="2">
          <a:scrgbClr r="0" g="0" b="0"/>
        </a:effectRef>
        <a:fontRef idx="minor"/>
      </dsp:style>
    </dsp:sp>
    <dsp:sp modelId="{965D202B-2310-446B-BB88-DE39230FD534}">
      <dsp:nvSpPr>
        <dsp:cNvPr id="0" name=""/>
        <dsp:cNvSpPr/>
      </dsp:nvSpPr>
      <dsp:spPr>
        <a:xfrm>
          <a:off x="4007186" y="199891"/>
          <a:ext cx="506986" cy="50698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3D7F446F-AAF6-487D-B8F8-D5E4F4D45DB5}">
      <dsp:nvSpPr>
        <dsp:cNvPr id="0" name=""/>
        <dsp:cNvSpPr/>
      </dsp:nvSpPr>
      <dsp:spPr>
        <a:xfrm>
          <a:off x="4949909" y="130626"/>
          <a:ext cx="2224792" cy="874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Page cache—storing rendered HTML page output on the server to save on CPU page processing</a:t>
          </a:r>
        </a:p>
      </dsp:txBody>
      <dsp:txXfrm>
        <a:off x="4949909" y="130626"/>
        <a:ext cx="2224792" cy="874114"/>
      </dsp:txXfrm>
    </dsp:sp>
    <dsp:sp modelId="{DC2CDBBF-4855-481F-A1F5-AD1C0B7585AC}">
      <dsp:nvSpPr>
        <dsp:cNvPr id="0" name=""/>
        <dsp:cNvSpPr/>
      </dsp:nvSpPr>
      <dsp:spPr>
        <a:xfrm>
          <a:off x="196053" y="1574305"/>
          <a:ext cx="874114" cy="874114"/>
        </a:xfrm>
        <a:prstGeom prst="ellipse">
          <a:avLst/>
        </a:prstGeom>
        <a:solidFill>
          <a:schemeClr val="accent1"/>
        </a:solidFill>
        <a:ln>
          <a:noFill/>
        </a:ln>
        <a:effectLst/>
      </dsp:spPr>
      <dsp:style>
        <a:lnRef idx="0">
          <a:scrgbClr r="0" g="0" b="0"/>
        </a:lnRef>
        <a:fillRef idx="1">
          <a:scrgbClr r="0" g="0" b="0"/>
        </a:fillRef>
        <a:effectRef idx="2">
          <a:scrgbClr r="0" g="0" b="0"/>
        </a:effectRef>
        <a:fontRef idx="minor"/>
      </dsp:style>
    </dsp:sp>
    <dsp:sp modelId="{DAAF814A-ED97-43B2-89FE-213E1841A362}">
      <dsp:nvSpPr>
        <dsp:cNvPr id="0" name=""/>
        <dsp:cNvSpPr/>
      </dsp:nvSpPr>
      <dsp:spPr>
        <a:xfrm>
          <a:off x="379610" y="1757869"/>
          <a:ext cx="506986" cy="5069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E022A944-AAC8-4D64-8291-D3D09CDE8574}">
      <dsp:nvSpPr>
        <dsp:cNvPr id="0" name=""/>
        <dsp:cNvSpPr/>
      </dsp:nvSpPr>
      <dsp:spPr>
        <a:xfrm>
          <a:off x="1240601" y="1574305"/>
          <a:ext cx="2224792" cy="874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Message queues—the list feature is a very effective queue</a:t>
          </a:r>
        </a:p>
      </dsp:txBody>
      <dsp:txXfrm>
        <a:off x="1240601" y="1574305"/>
        <a:ext cx="2224792" cy="874114"/>
      </dsp:txXfrm>
    </dsp:sp>
    <dsp:sp modelId="{34E2A330-C226-4CBD-A1AD-B3128305BEE0}">
      <dsp:nvSpPr>
        <dsp:cNvPr id="0" name=""/>
        <dsp:cNvSpPr/>
      </dsp:nvSpPr>
      <dsp:spPr>
        <a:xfrm>
          <a:off x="3824405" y="1574305"/>
          <a:ext cx="874114" cy="874114"/>
        </a:xfrm>
        <a:prstGeom prst="ellipse">
          <a:avLst/>
        </a:prstGeom>
        <a:solidFill>
          <a:schemeClr val="accent1"/>
        </a:solidFill>
        <a:ln>
          <a:noFill/>
        </a:ln>
        <a:effectLst/>
      </dsp:spPr>
      <dsp:style>
        <a:lnRef idx="0">
          <a:scrgbClr r="0" g="0" b="0"/>
        </a:lnRef>
        <a:fillRef idx="1">
          <a:scrgbClr r="0" g="0" b="0"/>
        </a:fillRef>
        <a:effectRef idx="2">
          <a:scrgbClr r="0" g="0" b="0"/>
        </a:effectRef>
        <a:fontRef idx="minor"/>
      </dsp:style>
    </dsp:sp>
    <dsp:sp modelId="{FBED8B95-BFB3-4E23-91B4-93052813B36C}">
      <dsp:nvSpPr>
        <dsp:cNvPr id="0" name=""/>
        <dsp:cNvSpPr/>
      </dsp:nvSpPr>
      <dsp:spPr>
        <a:xfrm>
          <a:off x="4007969" y="1757869"/>
          <a:ext cx="506986" cy="5069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49FCBA6-4C54-4F14-8C6B-8DEAEFBAA8B0}">
      <dsp:nvSpPr>
        <dsp:cNvPr id="0" name=""/>
        <dsp:cNvSpPr/>
      </dsp:nvSpPr>
      <dsp:spPr>
        <a:xfrm>
          <a:off x="4934353" y="1574305"/>
          <a:ext cx="2224792" cy="874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Leaderboard—the Redis increment feature keeps the processing in the data layer</a:t>
          </a:r>
        </a:p>
      </dsp:txBody>
      <dsp:txXfrm>
        <a:off x="4934353" y="1574305"/>
        <a:ext cx="2224792" cy="874114"/>
      </dsp:txXfrm>
    </dsp:sp>
    <dsp:sp modelId="{AC730FEE-891D-477D-85DA-B9247C2290EB}">
      <dsp:nvSpPr>
        <dsp:cNvPr id="0" name=""/>
        <dsp:cNvSpPr/>
      </dsp:nvSpPr>
      <dsp:spPr>
        <a:xfrm>
          <a:off x="179724" y="3132283"/>
          <a:ext cx="874114" cy="874114"/>
        </a:xfrm>
        <a:prstGeom prst="ellipse">
          <a:avLst/>
        </a:prstGeom>
        <a:solidFill>
          <a:schemeClr val="accent1"/>
        </a:solidFill>
        <a:ln>
          <a:noFill/>
        </a:ln>
        <a:effectLst/>
      </dsp:spPr>
      <dsp:style>
        <a:lnRef idx="0">
          <a:scrgbClr r="0" g="0" b="0"/>
        </a:lnRef>
        <a:fillRef idx="1">
          <a:scrgbClr r="0" g="0" b="0"/>
        </a:fillRef>
        <a:effectRef idx="2">
          <a:scrgbClr r="0" g="0" b="0"/>
        </a:effectRef>
        <a:fontRef idx="minor"/>
      </dsp:style>
    </dsp:sp>
    <dsp:sp modelId="{54ADAC83-90B1-4B0D-9632-7E94973B40D2}">
      <dsp:nvSpPr>
        <dsp:cNvPr id="0" name=""/>
        <dsp:cNvSpPr/>
      </dsp:nvSpPr>
      <dsp:spPr>
        <a:xfrm>
          <a:off x="363280" y="3315847"/>
          <a:ext cx="506986" cy="5069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A5B989C6-6902-4846-992A-28D573312F23}">
      <dsp:nvSpPr>
        <dsp:cNvPr id="0" name=""/>
        <dsp:cNvSpPr/>
      </dsp:nvSpPr>
      <dsp:spPr>
        <a:xfrm>
          <a:off x="1240601" y="3132283"/>
          <a:ext cx="2224792" cy="874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Pub/sub—</a:t>
          </a:r>
          <a:r>
            <a:rPr lang="en-US" sz="1800" kern="1200" dirty="0" err="1">
              <a:solidFill>
                <a:schemeClr val="tx1">
                  <a:lumMod val="65000"/>
                  <a:lumOff val="35000"/>
                </a:schemeClr>
              </a:solidFill>
              <a:latin typeface="Sherman Sans Book" pitchFamily="50" charset="0"/>
              <a:ea typeface="Sherman Sans Book" pitchFamily="50" charset="0"/>
            </a:rPr>
            <a:t>Redis</a:t>
          </a:r>
          <a:r>
            <a:rPr lang="en-US" sz="1800" kern="1200" dirty="0">
              <a:solidFill>
                <a:schemeClr val="tx1">
                  <a:lumMod val="65000"/>
                  <a:lumOff val="35000"/>
                </a:schemeClr>
              </a:solidFill>
              <a:latin typeface="Sherman Sans Book" pitchFamily="50" charset="0"/>
              <a:ea typeface="Sherman Sans Book" pitchFamily="50" charset="0"/>
            </a:rPr>
            <a:t> has publish/subscribe message features</a:t>
          </a:r>
        </a:p>
      </dsp:txBody>
      <dsp:txXfrm>
        <a:off x="1240601" y="3132283"/>
        <a:ext cx="2224792" cy="874114"/>
      </dsp:txXfrm>
    </dsp:sp>
    <dsp:sp modelId="{435541B8-D01C-490A-AFA0-C7BBF0F496B1}">
      <dsp:nvSpPr>
        <dsp:cNvPr id="0" name=""/>
        <dsp:cNvSpPr/>
      </dsp:nvSpPr>
      <dsp:spPr>
        <a:xfrm>
          <a:off x="3824405" y="3132283"/>
          <a:ext cx="874114" cy="874114"/>
        </a:xfrm>
        <a:prstGeom prst="ellipse">
          <a:avLst/>
        </a:prstGeom>
        <a:solidFill>
          <a:schemeClr val="accent1"/>
        </a:solidFill>
        <a:ln>
          <a:noFill/>
        </a:ln>
        <a:effectLst/>
      </dsp:spPr>
      <dsp:style>
        <a:lnRef idx="0">
          <a:scrgbClr r="0" g="0" b="0"/>
        </a:lnRef>
        <a:fillRef idx="1">
          <a:scrgbClr r="0" g="0" b="0"/>
        </a:fillRef>
        <a:effectRef idx="2">
          <a:scrgbClr r="0" g="0" b="0"/>
        </a:effectRef>
        <a:fontRef idx="minor"/>
      </dsp:style>
    </dsp:sp>
    <dsp:sp modelId="{BB1EBF77-1A4C-48B8-BD58-AB48CA2AE2EA}">
      <dsp:nvSpPr>
        <dsp:cNvPr id="0" name=""/>
        <dsp:cNvSpPr/>
      </dsp:nvSpPr>
      <dsp:spPr>
        <a:xfrm>
          <a:off x="4007969" y="3315847"/>
          <a:ext cx="506986" cy="50698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07A13D2F-E041-4EFE-887A-67AC29CA331E}">
      <dsp:nvSpPr>
        <dsp:cNvPr id="0" name=""/>
        <dsp:cNvSpPr/>
      </dsp:nvSpPr>
      <dsp:spPr>
        <a:xfrm>
          <a:off x="4950692" y="3132283"/>
          <a:ext cx="2224792" cy="8741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tx1">
                  <a:lumMod val="65000"/>
                  <a:lumOff val="35000"/>
                </a:schemeClr>
              </a:solidFill>
              <a:latin typeface="Sherman Sans Book" pitchFamily="50" charset="0"/>
              <a:ea typeface="Sherman Sans Book" pitchFamily="50" charset="0"/>
            </a:rPr>
            <a:t>Geolocation—</a:t>
          </a:r>
          <a:r>
            <a:rPr lang="en-US" sz="1800" kern="1200" dirty="0" err="1">
              <a:solidFill>
                <a:schemeClr val="tx1">
                  <a:lumMod val="65000"/>
                  <a:lumOff val="35000"/>
                </a:schemeClr>
              </a:solidFill>
              <a:latin typeface="Sherman Sans Book" pitchFamily="50" charset="0"/>
              <a:ea typeface="Sherman Sans Book" pitchFamily="50" charset="0"/>
            </a:rPr>
            <a:t>Redis</a:t>
          </a:r>
          <a:r>
            <a:rPr lang="en-US" sz="1800" kern="1200" dirty="0">
              <a:solidFill>
                <a:schemeClr val="tx1">
                  <a:lumMod val="65000"/>
                  <a:lumOff val="35000"/>
                </a:schemeClr>
              </a:solidFill>
              <a:latin typeface="Sherman Sans Book" pitchFamily="50" charset="0"/>
              <a:ea typeface="Sherman Sans Book" pitchFamily="50" charset="0"/>
            </a:rPr>
            <a:t> can “do the math” for you</a:t>
          </a:r>
        </a:p>
      </dsp:txBody>
      <dsp:txXfrm>
        <a:off x="4950692" y="3132283"/>
        <a:ext cx="2224792" cy="8741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F5495C-C4AA-4EEE-8C93-999BD2009D34}">
      <dsp:nvSpPr>
        <dsp:cNvPr id="0" name=""/>
        <dsp:cNvSpPr/>
      </dsp:nvSpPr>
      <dsp:spPr>
        <a:xfrm>
          <a:off x="207886" y="555"/>
          <a:ext cx="2331649" cy="1480597"/>
        </a:xfrm>
        <a:prstGeom prst="roundRect">
          <a:avLst>
            <a:gd name="adj" fmla="val 10000"/>
          </a:avLst>
        </a:prstGeom>
        <a:solidFill>
          <a:srgbClr val="595959"/>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F3AD1095-0478-4025-A89E-9B8F231D7CED}">
      <dsp:nvSpPr>
        <dsp:cNvPr id="0" name=""/>
        <dsp:cNvSpPr/>
      </dsp:nvSpPr>
      <dsp:spPr>
        <a:xfrm>
          <a:off x="466958" y="246673"/>
          <a:ext cx="2331649" cy="1480597"/>
        </a:xfrm>
        <a:prstGeom prst="roundRect">
          <a:avLst>
            <a:gd name="adj" fmla="val 10000"/>
          </a:avLst>
        </a:prstGeom>
        <a:solidFill>
          <a:srgbClr val="1CADE4"/>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chemeClr val="bg1"/>
              </a:solidFill>
              <a:latin typeface="Sherman Sans Book" pitchFamily="50" charset="0"/>
              <a:ea typeface="Sherman Sans Book" pitchFamily="50" charset="0"/>
            </a:rPr>
            <a:t>Sentinel</a:t>
          </a:r>
        </a:p>
      </dsp:txBody>
      <dsp:txXfrm>
        <a:off x="510323" y="290038"/>
        <a:ext cx="2244919" cy="1393867"/>
      </dsp:txXfrm>
    </dsp:sp>
    <dsp:sp modelId="{7E1DBC5E-2A11-4988-8001-A454082E5420}">
      <dsp:nvSpPr>
        <dsp:cNvPr id="0" name=""/>
        <dsp:cNvSpPr/>
      </dsp:nvSpPr>
      <dsp:spPr>
        <a:xfrm>
          <a:off x="3057680" y="555"/>
          <a:ext cx="2331649" cy="1480597"/>
        </a:xfrm>
        <a:prstGeom prst="roundRect">
          <a:avLst>
            <a:gd name="adj" fmla="val 10000"/>
          </a:avLst>
        </a:prstGeom>
        <a:solidFill>
          <a:srgbClr val="595959"/>
        </a:solidFill>
        <a:ln>
          <a:noFill/>
        </a:ln>
        <a:effectLst/>
        <a:scene3d>
          <a:camera prst="orthographicFront"/>
          <a:lightRig rig="flat" dir="t"/>
        </a:scene3d>
        <a:sp3d prstMaterial="dkEdge"/>
      </dsp:spPr>
      <dsp:style>
        <a:lnRef idx="0">
          <a:scrgbClr r="0" g="0" b="0"/>
        </a:lnRef>
        <a:fillRef idx="2">
          <a:scrgbClr r="0" g="0" b="0"/>
        </a:fillRef>
        <a:effectRef idx="1">
          <a:scrgbClr r="0" g="0" b="0"/>
        </a:effectRef>
        <a:fontRef idx="minor">
          <a:schemeClr val="dk1"/>
        </a:fontRef>
      </dsp:style>
    </dsp:sp>
    <dsp:sp modelId="{5B0C20AC-C178-49F9-95D3-290C1B668662}">
      <dsp:nvSpPr>
        <dsp:cNvPr id="0" name=""/>
        <dsp:cNvSpPr/>
      </dsp:nvSpPr>
      <dsp:spPr>
        <a:xfrm>
          <a:off x="3316752" y="246673"/>
          <a:ext cx="2331649" cy="1480597"/>
        </a:xfrm>
        <a:prstGeom prst="roundRect">
          <a:avLst>
            <a:gd name="adj" fmla="val 10000"/>
          </a:avLst>
        </a:prstGeom>
        <a:solidFill>
          <a:srgbClr val="1CADE4"/>
        </a:solidFill>
        <a:ln w="9525"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solidFill>
                <a:schemeClr val="bg1"/>
              </a:solidFill>
              <a:latin typeface="Sherman Sans Book" pitchFamily="50" charset="0"/>
              <a:ea typeface="Sherman Sans Book" pitchFamily="50" charset="0"/>
            </a:rPr>
            <a:t>Cluster</a:t>
          </a:r>
        </a:p>
      </dsp:txBody>
      <dsp:txXfrm>
        <a:off x="3360117" y="290038"/>
        <a:ext cx="2244919" cy="139386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AA558D-EEA7-4437-BB66-044FF263E58D}" type="datetimeFigureOut">
              <a:rPr lang="en-US" smtClean="0"/>
              <a:t>10/4/2018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6F926E-5111-4D0E-A220-54F08658AED8}" type="slidenum">
              <a:rPr lang="en-US" smtClean="0"/>
              <a:t>‹#›</a:t>
            </a:fld>
            <a:endParaRPr lang="en-US" dirty="0"/>
          </a:p>
        </p:txBody>
      </p:sp>
    </p:spTree>
    <p:extLst>
      <p:ext uri="{BB962C8B-B14F-4D97-AF65-F5344CB8AC3E}">
        <p14:creationId xmlns:p14="http://schemas.microsoft.com/office/powerpoint/2010/main" val="2387986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FB5B48-A88C-4504-B18A-BC72DA1CE798}" type="datetimeFigureOut">
              <a:rPr lang="en-US" smtClean="0"/>
              <a:t>10/4/2018</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64724E-7CB4-4288-908A-97852378BB2E}" type="slidenum">
              <a:rPr lang="en-US" smtClean="0"/>
              <a:t>‹#›</a:t>
            </a:fld>
            <a:endParaRPr lang="en-US" dirty="0"/>
          </a:p>
        </p:txBody>
      </p:sp>
    </p:spTree>
    <p:extLst>
      <p:ext uri="{BB962C8B-B14F-4D97-AF65-F5344CB8AC3E}">
        <p14:creationId xmlns:p14="http://schemas.microsoft.com/office/powerpoint/2010/main" val="2193384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a:t>
            </a:fld>
            <a:endParaRPr lang="en-US" dirty="0"/>
          </a:p>
        </p:txBody>
      </p:sp>
    </p:spTree>
    <p:extLst>
      <p:ext uri="{BB962C8B-B14F-4D97-AF65-F5344CB8AC3E}">
        <p14:creationId xmlns:p14="http://schemas.microsoft.com/office/powerpoint/2010/main" val="2610574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051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added 3 times</a:t>
            </a:r>
          </a:p>
          <a:p>
            <a:endParaRPr lang="en-US" dirty="0"/>
          </a:p>
          <a:p>
            <a:r>
              <a:rPr lang="en-US" dirty="0"/>
              <a:t>db.cars.insert( { "make" : "Honda", "model" : "CRV"})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db.cars.insert( { "make" : "Honda", "model" : "CRV"})</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db.cars.insert( { "make" : "Honda", "model" : "CRV"})</a:t>
            </a:r>
          </a:p>
          <a:p>
            <a:endParaRPr lang="en-US" dirty="0"/>
          </a:p>
          <a:p>
            <a:endParaRPr lang="en-US" dirty="0"/>
          </a:p>
          <a:p>
            <a:r>
              <a:rPr lang="en-US" dirty="0"/>
              <a:t># added once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db.cars.insert( { "make" : "Honda", "model" : "CRV"}, “_id” :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cannot be added again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db.cars.insert( { "make" : "Honda", "model" : "CRV"}, “_id” : 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24</a:t>
            </a:fld>
            <a:endParaRPr lang="en-US" dirty="0"/>
          </a:p>
        </p:txBody>
      </p:sp>
    </p:spTree>
    <p:extLst>
      <p:ext uri="{BB962C8B-B14F-4D97-AF65-F5344CB8AC3E}">
        <p14:creationId xmlns:p14="http://schemas.microsoft.com/office/powerpoint/2010/main" val="1379087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26</a:t>
            </a:fld>
            <a:endParaRPr lang="en-US" dirty="0"/>
          </a:p>
        </p:txBody>
      </p:sp>
    </p:spTree>
    <p:extLst>
      <p:ext uri="{BB962C8B-B14F-4D97-AF65-F5344CB8AC3E}">
        <p14:creationId xmlns:p14="http://schemas.microsoft.com/office/powerpoint/2010/main" val="1088629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delete all the CRV’s</a:t>
            </a:r>
          </a:p>
          <a:p>
            <a:r>
              <a:rPr lang="en-US" dirty="0"/>
              <a:t>Db.cars.remove( { “model” : “CRV” } )</a:t>
            </a:r>
          </a:p>
          <a:p>
            <a:endParaRPr lang="en-US" dirty="0"/>
          </a:p>
          <a:p>
            <a:r>
              <a:rPr lang="en-US" dirty="0"/>
              <a:t>Db.cars.find()</a:t>
            </a:r>
          </a:p>
          <a:p>
            <a:endParaRPr lang="en-US" dirty="0"/>
          </a:p>
          <a:p>
            <a:r>
              <a:rPr lang="en-US" dirty="0"/>
              <a:t># update – partial does not work</a:t>
            </a:r>
          </a:p>
          <a:p>
            <a:r>
              <a:rPr lang="en-US" dirty="0"/>
              <a:t>db.cars.update ({ "_id" : 1},  { "style" : "sedan" } )</a:t>
            </a:r>
          </a:p>
          <a:p>
            <a:endParaRPr lang="en-US" dirty="0"/>
          </a:p>
          <a:p>
            <a:r>
              <a:rPr lang="en-US" dirty="0"/>
              <a:t>#where did it go?</a:t>
            </a:r>
          </a:p>
          <a:p>
            <a:r>
              <a:rPr lang="en-US" dirty="0"/>
              <a:t>Db.cars.find()</a:t>
            </a:r>
          </a:p>
          <a:p>
            <a:endParaRPr lang="en-US" dirty="0"/>
          </a:p>
          <a:p>
            <a:r>
              <a:rPr lang="en-US" dirty="0"/>
              <a:t># full overwrite, so you must replace</a:t>
            </a:r>
          </a:p>
          <a:p>
            <a:r>
              <a:rPr lang="en-US" dirty="0"/>
              <a:t> db.cars.update ({ "_id" : 1},  { "make" : "Honda", "model" : "Civic", “style” : “sedan”, "_id" : 1 })</a:t>
            </a:r>
          </a:p>
          <a:p>
            <a:endParaRPr lang="en-US" dirty="0"/>
          </a:p>
          <a:p>
            <a:r>
              <a:rPr lang="en-US" dirty="0"/>
              <a:t># easier to do with full JavaScript code</a:t>
            </a:r>
          </a:p>
          <a:p>
            <a:r>
              <a:rPr lang="en-US" dirty="0"/>
              <a:t>var cruze = db.cars.findOne( { "model" : "Cruze", "make" : "Chevy"} )</a:t>
            </a:r>
          </a:p>
          <a:p>
            <a:r>
              <a:rPr lang="en-US" dirty="0"/>
              <a:t>cruze["style"] = "sedan“</a:t>
            </a:r>
          </a:p>
          <a:p>
            <a:r>
              <a:rPr lang="en-US" dirty="0"/>
              <a:t>db.cars.update( {"model" : "Cruze"}, cruze)</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27</a:t>
            </a:fld>
            <a:endParaRPr lang="en-US" dirty="0"/>
          </a:p>
        </p:txBody>
      </p:sp>
    </p:spTree>
    <p:extLst>
      <p:ext uri="{BB962C8B-B14F-4D97-AF65-F5344CB8AC3E}">
        <p14:creationId xmlns:p14="http://schemas.microsoft.com/office/powerpoint/2010/main" val="1514937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4212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column projection: Just the names and websites of the vendors</a:t>
            </a:r>
          </a:p>
          <a:p>
            <a:r>
              <a:rPr lang="en-US" dirty="0"/>
              <a:t>Db.vendors.find({}, {“name”: 1, “website” :2})</a:t>
            </a:r>
          </a:p>
          <a:p>
            <a:endParaRPr lang="en-US" dirty="0"/>
          </a:p>
          <a:p>
            <a:r>
              <a:rPr lang="en-US" dirty="0"/>
              <a:t># use the dot notation to access attributes inside other attributes</a:t>
            </a:r>
          </a:p>
          <a:p>
            <a:r>
              <a:rPr lang="en-US" dirty="0"/>
              <a:t>db.vendors.find( { "products.department" : "Hardware" }, { "name" : 1, “website” : 2 })</a:t>
            </a:r>
          </a:p>
          <a:p>
            <a:endParaRPr lang="en-US" dirty="0"/>
          </a:p>
          <a:p>
            <a:r>
              <a:rPr lang="en-US" dirty="0"/>
              <a:t># name, product name and retail price of sporting goods</a:t>
            </a:r>
          </a:p>
          <a:p>
            <a:r>
              <a:rPr lang="en-US" dirty="0"/>
              <a:t>db.vendors.find( { "products.department" : "Sporting Goods" }, { "name" : 1,  "products.name" :2, “products.retail_price” : 3 })</a:t>
            </a:r>
          </a:p>
          <a:p>
            <a:endParaRPr lang="en-US" dirty="0"/>
          </a:p>
          <a:p>
            <a:r>
              <a:rPr lang="en-US" dirty="0"/>
              <a:t># vendors with no website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db.vendors.find( { website: { $exists : false } }, { "name" : 1, “website” : 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vendors with websites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db.vendors.find( { website: { $exists : true } }, { "name" : 1, “website” : 2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31</a:t>
            </a:fld>
            <a:endParaRPr lang="en-US" dirty="0"/>
          </a:p>
        </p:txBody>
      </p:sp>
    </p:spTree>
    <p:extLst>
      <p:ext uri="{BB962C8B-B14F-4D97-AF65-F5344CB8AC3E}">
        <p14:creationId xmlns:p14="http://schemas.microsoft.com/office/powerpoint/2010/main" val="9569292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 sort the output </a:t>
            </a:r>
          </a:p>
          <a:p>
            <a:r>
              <a:rPr lang="en-US" dirty="0"/>
              <a:t>db.vendors.find( { "products.department" : "Hardware" }, { "name" : 1 }).sort( { "name" : 1} )</a:t>
            </a:r>
          </a:p>
          <a:p>
            <a:endParaRPr lang="en-US" dirty="0"/>
          </a:p>
          <a:p>
            <a:endParaRPr lang="en-US" dirty="0"/>
          </a:p>
          <a:p>
            <a:r>
              <a:rPr lang="en-US" dirty="0"/>
              <a:t>Db.vendors.find().limit(3)</a:t>
            </a:r>
          </a:p>
          <a:p>
            <a:endParaRPr lang="en-US" dirty="0"/>
          </a:p>
          <a:p>
            <a:r>
              <a:rPr lang="en-US" dirty="0"/>
              <a:t>Db.vendors.find().sort( “name” : 1)</a:t>
            </a:r>
          </a:p>
          <a:p>
            <a:endParaRPr lang="en-US" dirty="0"/>
          </a:p>
          <a:p>
            <a:r>
              <a:rPr lang="en-US" dirty="0"/>
              <a:t># you can combine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Db.vendors.find().sort( “name” : 1).limit(4)</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32</a:t>
            </a:fld>
            <a:endParaRPr lang="en-US" dirty="0"/>
          </a:p>
        </p:txBody>
      </p:sp>
    </p:spTree>
    <p:extLst>
      <p:ext uri="{BB962C8B-B14F-4D97-AF65-F5344CB8AC3E}">
        <p14:creationId xmlns:p14="http://schemas.microsoft.com/office/powerpoint/2010/main" val="1574844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yourself: queries</a:t>
            </a:r>
          </a:p>
        </p:txBody>
      </p:sp>
      <p:sp>
        <p:nvSpPr>
          <p:cNvPr id="4" name="Slide Number Placeholder 3"/>
          <p:cNvSpPr>
            <a:spLocks noGrp="1"/>
          </p:cNvSpPr>
          <p:nvPr>
            <p:ph type="sldNum" sz="quarter" idx="5"/>
          </p:nvPr>
        </p:nvSpPr>
        <p:spPr/>
        <p:txBody>
          <a:bodyPr/>
          <a:lstStyle/>
          <a:p>
            <a:fld id="{E564724E-7CB4-4288-908A-97852378BB2E}" type="slidenum">
              <a:rPr lang="en-US" smtClean="0"/>
              <a:t>34</a:t>
            </a:fld>
            <a:endParaRPr lang="en-US" dirty="0"/>
          </a:p>
        </p:txBody>
      </p:sp>
    </p:spTree>
    <p:extLst>
      <p:ext uri="{BB962C8B-B14F-4D97-AF65-F5344CB8AC3E}">
        <p14:creationId xmlns:p14="http://schemas.microsoft.com/office/powerpoint/2010/main" val="1119934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querying by region!</a:t>
            </a:r>
          </a:p>
          <a:p>
            <a:r>
              <a:rPr lang="en-US" dirty="0"/>
              <a:t>db.countries.find( {"subregion" : "Eastern Europe"}).explain("executionStats")</a:t>
            </a:r>
          </a:p>
          <a:p>
            <a:endParaRPr lang="en-US" dirty="0"/>
          </a:p>
          <a:p>
            <a:r>
              <a:rPr lang="en-US" dirty="0"/>
              <a:t>Seaches through all 53 countries…. Blah. (docsExamined)</a:t>
            </a:r>
          </a:p>
          <a:p>
            <a:endParaRPr lang="en-US" dirty="0"/>
          </a:p>
          <a:p>
            <a:r>
              <a:rPr lang="en-US" dirty="0"/>
              <a:t># Let’s add an index.</a:t>
            </a:r>
          </a:p>
          <a:p>
            <a:r>
              <a:rPr lang="en-US" dirty="0"/>
              <a:t>db.countries.createIndex( {subregion:1})</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db.countries.find( {"subregion" : "Eastern Europe"}).explain("executionStats")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db.countries.find( {"subregion" : “Southern Europe"}).explain("executionStats")</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37</a:t>
            </a:fld>
            <a:endParaRPr lang="en-US" dirty="0"/>
          </a:p>
        </p:txBody>
      </p:sp>
    </p:spTree>
    <p:extLst>
      <p:ext uri="{BB962C8B-B14F-4D97-AF65-F5344CB8AC3E}">
        <p14:creationId xmlns:p14="http://schemas.microsoft.com/office/powerpoint/2010/main" val="867135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a:p>
            <a:r>
              <a:rPr lang="en-US" dirty="0"/>
              <a:t>Which Model provides better performance – Sentinel or Cluster?</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45</a:t>
            </a:fld>
            <a:endParaRPr lang="en-US" dirty="0"/>
          </a:p>
        </p:txBody>
      </p:sp>
    </p:spTree>
    <p:extLst>
      <p:ext uri="{BB962C8B-B14F-4D97-AF65-F5344CB8AC3E}">
        <p14:creationId xmlns:p14="http://schemas.microsoft.com/office/powerpoint/2010/main" val="23821961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Based on the description of MongoDB, where does it fit in the CAP Theorem? Among Consistency, Availability and Partition Tolerance Which two guarantees does it provide?</a:t>
            </a:r>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5</a:t>
            </a:fld>
            <a:endParaRPr lang="en-US" dirty="0"/>
          </a:p>
        </p:txBody>
      </p:sp>
    </p:spTree>
    <p:extLst>
      <p:ext uri="{BB962C8B-B14F-4D97-AF65-F5344CB8AC3E}">
        <p14:creationId xmlns:p14="http://schemas.microsoft.com/office/powerpoint/2010/main" val="1301327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a:p>
            <a:r>
              <a:rPr lang="en-US" dirty="0"/>
              <a:t>Matching lists, strings, sets, hashes</a:t>
            </a:r>
          </a:p>
        </p:txBody>
      </p:sp>
      <p:sp>
        <p:nvSpPr>
          <p:cNvPr id="4" name="Slide Number Placeholder 3"/>
          <p:cNvSpPr>
            <a:spLocks noGrp="1"/>
          </p:cNvSpPr>
          <p:nvPr>
            <p:ph type="sldNum" sz="quarter" idx="10"/>
          </p:nvPr>
        </p:nvSpPr>
        <p:spPr/>
        <p:txBody>
          <a:bodyPr/>
          <a:lstStyle/>
          <a:p>
            <a:fld id="{E564724E-7CB4-4288-908A-97852378BB2E}" type="slidenum">
              <a:rPr lang="en-US" smtClean="0"/>
              <a:t>49</a:t>
            </a:fld>
            <a:endParaRPr lang="en-US" dirty="0"/>
          </a:p>
        </p:txBody>
      </p:sp>
    </p:spTree>
    <p:extLst>
      <p:ext uri="{BB962C8B-B14F-4D97-AF65-F5344CB8AC3E}">
        <p14:creationId xmlns:p14="http://schemas.microsoft.com/office/powerpoint/2010/main" val="21166609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51</a:t>
            </a:fld>
            <a:endParaRPr lang="en-US" dirty="0"/>
          </a:p>
        </p:txBody>
      </p:sp>
    </p:spTree>
    <p:extLst>
      <p:ext uri="{BB962C8B-B14F-4D97-AF65-F5344CB8AC3E}">
        <p14:creationId xmlns:p14="http://schemas.microsoft.com/office/powerpoint/2010/main" val="749723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52</a:t>
            </a:fld>
            <a:endParaRPr lang="en-US" dirty="0"/>
          </a:p>
        </p:txBody>
      </p:sp>
    </p:spTree>
    <p:extLst>
      <p:ext uri="{BB962C8B-B14F-4D97-AF65-F5344CB8AC3E}">
        <p14:creationId xmlns:p14="http://schemas.microsoft.com/office/powerpoint/2010/main" val="22583748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name mike</a:t>
            </a:r>
          </a:p>
          <a:p>
            <a:r>
              <a:rPr lang="en-US" dirty="0"/>
              <a:t>Get name</a:t>
            </a:r>
          </a:p>
          <a:p>
            <a:r>
              <a:rPr lang="en-US" dirty="0"/>
              <a:t>Set name “Michael fudge”</a:t>
            </a:r>
          </a:p>
          <a:p>
            <a:r>
              <a:rPr lang="en-US" dirty="0"/>
              <a:t>Get name </a:t>
            </a:r>
          </a:p>
          <a:p>
            <a:r>
              <a:rPr lang="en-US" dirty="0"/>
              <a:t>Mset name “mike age 47</a:t>
            </a:r>
          </a:p>
          <a:p>
            <a:endParaRPr lang="en-US" dirty="0"/>
          </a:p>
          <a:p>
            <a:r>
              <a:rPr lang="en-US" dirty="0"/>
              <a:t># namespacing is better</a:t>
            </a:r>
          </a:p>
          <a:p>
            <a:r>
              <a:rPr lang="en-US" dirty="0"/>
              <a:t>Set user:name mike</a:t>
            </a:r>
          </a:p>
          <a:p>
            <a:r>
              <a:rPr lang="en-US" dirty="0"/>
              <a:t>Set user:age 47</a:t>
            </a:r>
          </a:p>
          <a:p>
            <a:r>
              <a:rPr lang="en-US" dirty="0"/>
              <a:t>Keys user:*</a:t>
            </a:r>
          </a:p>
          <a:p>
            <a:endParaRPr lang="en-US" dirty="0"/>
          </a:p>
          <a:p>
            <a:r>
              <a:rPr lang="en-US" dirty="0"/>
              <a:t># Example of how this might be used in page caching</a:t>
            </a:r>
          </a:p>
          <a:p>
            <a:endParaRPr lang="en-US" dirty="0"/>
          </a:p>
          <a:p>
            <a:r>
              <a:rPr lang="en-US" dirty="0"/>
              <a:t>set page:/about "This is the about page“</a:t>
            </a:r>
          </a:p>
          <a:p>
            <a:endParaRPr lang="en-US" dirty="0"/>
          </a:p>
          <a:p>
            <a:r>
              <a:rPr lang="en-US" dirty="0"/>
              <a:t>set page:/contact "This is the HTML of the contact us page“</a:t>
            </a:r>
          </a:p>
          <a:p>
            <a:endParaRPr lang="en-US" dirty="0"/>
          </a:p>
          <a:p>
            <a:r>
              <a:rPr lang="en-US" dirty="0"/>
              <a:t># find all keys in the page: namespace</a:t>
            </a:r>
          </a:p>
          <a:p>
            <a:endParaRPr lang="en-US" dirty="0"/>
          </a:p>
          <a:p>
            <a:r>
              <a:rPr lang="en-US" dirty="0"/>
              <a:t>Keys page:*</a:t>
            </a:r>
          </a:p>
          <a:p>
            <a:endParaRPr lang="en-US" dirty="0"/>
          </a:p>
          <a:p>
            <a:r>
              <a:rPr lang="en-US" dirty="0"/>
              <a:t># get two pages at a time</a:t>
            </a:r>
          </a:p>
          <a:p>
            <a:endParaRPr lang="en-US" dirty="0"/>
          </a:p>
          <a:p>
            <a:r>
              <a:rPr lang="fr-FR" dirty="0"/>
              <a:t>mget page:/about page:/contact</a:t>
            </a:r>
          </a:p>
          <a:p>
            <a:endParaRPr lang="fr-FR" dirty="0"/>
          </a:p>
          <a:p>
            <a:r>
              <a:rPr lang="fr-FR" dirty="0"/>
              <a:t># help page is not cached</a:t>
            </a:r>
          </a:p>
          <a:p>
            <a:endParaRPr lang="fr-FR" dirty="0"/>
          </a:p>
          <a:p>
            <a:r>
              <a:rPr lang="en-US" dirty="0"/>
              <a:t>exists page:/help</a:t>
            </a:r>
          </a:p>
          <a:p>
            <a:endParaRPr lang="en-US" dirty="0"/>
          </a:p>
          <a:p>
            <a:r>
              <a:rPr lang="en-US" dirty="0"/>
              <a:t># set this page to expire in 10 seconds</a:t>
            </a:r>
          </a:p>
          <a:p>
            <a:endParaRPr lang="en-US" dirty="0"/>
          </a:p>
          <a:p>
            <a:r>
              <a:rPr lang="en-US" dirty="0"/>
              <a:t> set page:/help "This is HTML for the help page" EX 10</a:t>
            </a:r>
          </a:p>
          <a:p>
            <a:endParaRPr lang="en-US" dirty="0"/>
          </a:p>
          <a:p>
            <a:r>
              <a:rPr lang="en-US" dirty="0"/>
              <a:t># get the page – repeat until it expires</a:t>
            </a:r>
          </a:p>
          <a:p>
            <a:endParaRPr lang="en-US" dirty="0"/>
          </a:p>
          <a:p>
            <a:r>
              <a:rPr lang="en-US" dirty="0"/>
              <a:t>Get page:/help</a:t>
            </a:r>
          </a:p>
          <a:p>
            <a:endParaRPr lang="en-US" dirty="0"/>
          </a:p>
          <a:p>
            <a:r>
              <a:rPr lang="en-US" dirty="0"/>
              <a:t># explicitly delete a key</a:t>
            </a:r>
          </a:p>
          <a:p>
            <a:endParaRPr lang="en-US" dirty="0"/>
          </a:p>
          <a:p>
            <a:r>
              <a:rPr lang="en-US" dirty="0"/>
              <a:t>Del  page:/about</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53</a:t>
            </a:fld>
            <a:endParaRPr lang="en-US" dirty="0"/>
          </a:p>
        </p:txBody>
      </p:sp>
    </p:spTree>
    <p:extLst>
      <p:ext uri="{BB962C8B-B14F-4D97-AF65-F5344CB8AC3E}">
        <p14:creationId xmlns:p14="http://schemas.microsoft.com/office/powerpoint/2010/main" val="3077206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a:p>
            <a:r>
              <a:rPr lang="en-US" dirty="0"/>
              <a:t>Set ex 5 ex 5 </a:t>
            </a:r>
          </a:p>
          <a:p>
            <a:endParaRPr lang="en-US" dirty="0"/>
          </a:p>
          <a:p>
            <a:r>
              <a:rPr lang="en-US" dirty="0"/>
              <a:t>The first ex is the key.</a:t>
            </a:r>
          </a:p>
        </p:txBody>
      </p:sp>
      <p:sp>
        <p:nvSpPr>
          <p:cNvPr id="4" name="Slide Number Placeholder 3"/>
          <p:cNvSpPr>
            <a:spLocks noGrp="1"/>
          </p:cNvSpPr>
          <p:nvPr>
            <p:ph type="sldNum" sz="quarter" idx="10"/>
          </p:nvPr>
        </p:nvSpPr>
        <p:spPr/>
        <p:txBody>
          <a:bodyPr/>
          <a:lstStyle/>
          <a:p>
            <a:fld id="{E564724E-7CB4-4288-908A-97852378BB2E}" type="slidenum">
              <a:rPr lang="en-US" smtClean="0"/>
              <a:t>54</a:t>
            </a:fld>
            <a:endParaRPr lang="en-US" dirty="0"/>
          </a:p>
        </p:txBody>
      </p:sp>
    </p:spTree>
    <p:extLst>
      <p:ext uri="{BB962C8B-B14F-4D97-AF65-F5344CB8AC3E}">
        <p14:creationId xmlns:p14="http://schemas.microsoft.com/office/powerpoint/2010/main" val="3838873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hset session:mafudge name "Michael Fudge“</a:t>
            </a:r>
          </a:p>
          <a:p>
            <a:r>
              <a:rPr lang="en-US" dirty="0"/>
              <a:t>hset session:mafudge credit_limit 500</a:t>
            </a:r>
          </a:p>
          <a:p>
            <a:r>
              <a:rPr lang="en-US" dirty="0"/>
              <a:t>hmset session:mafudge email "mafudge@syr.edu“ twitter “@mafudge”</a:t>
            </a:r>
          </a:p>
          <a:p>
            <a:endParaRPr lang="en-US" dirty="0"/>
          </a:p>
          <a:p>
            <a:r>
              <a:rPr lang="en-US" dirty="0"/>
              <a:t># get this user’s email</a:t>
            </a:r>
          </a:p>
          <a:p>
            <a:r>
              <a:rPr lang="en-US" dirty="0"/>
              <a:t>hget session:mafudge email</a:t>
            </a:r>
          </a:p>
          <a:p>
            <a:br>
              <a:rPr lang="en-US" dirty="0"/>
            </a:br>
            <a:r>
              <a:rPr lang="en-US" dirty="0"/>
              <a:t>hmget session:mafudge name email twitter facebook</a:t>
            </a:r>
          </a:p>
          <a:p>
            <a:endParaRPr lang="en-US" dirty="0"/>
          </a:p>
          <a:p>
            <a:r>
              <a:rPr lang="en-US" dirty="0"/>
              <a:t># check if fields exist</a:t>
            </a:r>
          </a:p>
          <a:p>
            <a:r>
              <a:rPr lang="en-US" dirty="0"/>
              <a:t> hexists session:mafudge email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hexists session:mafudge last_login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get all field and values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Hgetall session:mafudge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57</a:t>
            </a:fld>
            <a:endParaRPr lang="en-US" dirty="0"/>
          </a:p>
        </p:txBody>
      </p:sp>
    </p:spTree>
    <p:extLst>
      <p:ext uri="{BB962C8B-B14F-4D97-AF65-F5344CB8AC3E}">
        <p14:creationId xmlns:p14="http://schemas.microsoft.com/office/powerpoint/2010/main" val="908403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a:p>
            <a:r>
              <a:rPr lang="en-US" dirty="0"/>
              <a:t>Hmset a b c d e </a:t>
            </a:r>
          </a:p>
          <a:p>
            <a:endParaRPr lang="en-US" dirty="0"/>
          </a:p>
          <a:p>
            <a:r>
              <a:rPr lang="en-US" dirty="0"/>
              <a:t>The fields are b and d</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58</a:t>
            </a:fld>
            <a:endParaRPr lang="en-US" dirty="0"/>
          </a:p>
        </p:txBody>
      </p:sp>
    </p:spTree>
    <p:extLst>
      <p:ext uri="{BB962C8B-B14F-4D97-AF65-F5344CB8AC3E}">
        <p14:creationId xmlns:p14="http://schemas.microsoft.com/office/powerpoint/2010/main" val="3610487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60</a:t>
            </a:fld>
            <a:endParaRPr lang="en-US" dirty="0"/>
          </a:p>
        </p:txBody>
      </p:sp>
    </p:spTree>
    <p:extLst>
      <p:ext uri="{BB962C8B-B14F-4D97-AF65-F5344CB8AC3E}">
        <p14:creationId xmlns:p14="http://schemas.microsoft.com/office/powerpoint/2010/main" val="41395130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simple list example </a:t>
            </a:r>
          </a:p>
          <a:p>
            <a:r>
              <a:rPr lang="en-US" dirty="0"/>
              <a:t>Lpush shopping apple</a:t>
            </a:r>
          </a:p>
          <a:p>
            <a:r>
              <a:rPr lang="en-US" dirty="0"/>
              <a:t>Lpush shopping pear </a:t>
            </a:r>
          </a:p>
          <a:p>
            <a:endParaRPr lang="en-US" dirty="0"/>
          </a:p>
          <a:p>
            <a:r>
              <a:rPr lang="en-US" dirty="0"/>
              <a:t>Lrange shopping 0 – 1</a:t>
            </a:r>
          </a:p>
          <a:p>
            <a:endParaRPr lang="en-US" dirty="0"/>
          </a:p>
          <a:p>
            <a:r>
              <a:rPr lang="en-US" dirty="0"/>
              <a:t># add to the end </a:t>
            </a:r>
          </a:p>
          <a:p>
            <a:r>
              <a:rPr lang="en-US" dirty="0"/>
              <a:t>Rpush shopping orange</a:t>
            </a:r>
          </a:p>
          <a:p>
            <a:endParaRPr lang="en-US" dirty="0"/>
          </a:p>
          <a:p>
            <a:r>
              <a:rPr lang="en-US" dirty="0"/>
              <a:t>Lindex shopping 1</a:t>
            </a:r>
          </a:p>
          <a:p>
            <a:endParaRPr lang="en-US" dirty="0"/>
          </a:p>
          <a:p>
            <a:endParaRPr lang="en-US" dirty="0"/>
          </a:p>
          <a:p>
            <a:r>
              <a:rPr lang="en-US" dirty="0"/>
              <a:t>### work queue example. Perfect example when the work to be done cannot happen immediately either </a:t>
            </a:r>
          </a:p>
          <a:p>
            <a:endParaRPr lang="en-US" dirty="0"/>
          </a:p>
          <a:p>
            <a:r>
              <a:rPr lang="en-US" dirty="0"/>
              <a:t>lpush app:sms "5551234|First TXT Message!“</a:t>
            </a:r>
          </a:p>
          <a:p>
            <a:endParaRPr lang="en-US" dirty="0"/>
          </a:p>
          <a:p>
            <a:r>
              <a:rPr lang="en-US" dirty="0"/>
              <a:t>lpush app:sms "5551235|First TXT Message!“</a:t>
            </a:r>
          </a:p>
          <a:p>
            <a:endParaRPr lang="en-US" dirty="0"/>
          </a:p>
          <a:p>
            <a:r>
              <a:rPr lang="en-US" dirty="0"/>
              <a:t>lpush app:sms "5551236|First TXT Message!“</a:t>
            </a:r>
          </a:p>
          <a:p>
            <a:endParaRPr lang="en-US" dirty="0"/>
          </a:p>
          <a:p>
            <a:r>
              <a:rPr lang="en-US" dirty="0"/>
              <a:t>Lrange app:sms 0 -1</a:t>
            </a:r>
          </a:p>
          <a:p>
            <a:endParaRPr lang="en-US" dirty="0"/>
          </a:p>
          <a:p>
            <a:r>
              <a:rPr lang="en-US" dirty="0"/>
              <a:t># processing</a:t>
            </a:r>
          </a:p>
          <a:p>
            <a:r>
              <a:rPr lang="en-US" dirty="0"/>
              <a:t>rpop app:sms</a:t>
            </a:r>
          </a:p>
          <a:p>
            <a:endParaRPr lang="en-US" dirty="0"/>
          </a:p>
          <a:p>
            <a:r>
              <a:rPr lang="en-US" dirty="0"/>
              <a:t>Rpop app:sms (another client)</a:t>
            </a:r>
          </a:p>
          <a:p>
            <a:endParaRPr lang="en-US" dirty="0"/>
          </a:p>
          <a:p>
            <a:r>
              <a:rPr lang="en-US" dirty="0"/>
              <a:t># here come more messages</a:t>
            </a:r>
          </a:p>
          <a:p>
            <a:endParaRPr lang="en-US" dirty="0"/>
          </a:p>
          <a:p>
            <a:r>
              <a:rPr lang="en-US" dirty="0"/>
              <a:t>lpush app:sms "5551234|Second TXT Message!“</a:t>
            </a:r>
          </a:p>
          <a:p>
            <a:endParaRPr lang="en-US" dirty="0"/>
          </a:p>
          <a:p>
            <a:r>
              <a:rPr lang="en-US" dirty="0"/>
              <a:t>lpush app:sms "5551235|Second TXT Message!“</a:t>
            </a:r>
          </a:p>
          <a:p>
            <a:endParaRPr lang="en-US" dirty="0"/>
          </a:p>
          <a:p>
            <a:r>
              <a:rPr lang="en-US" dirty="0"/>
              <a:t>lpush app:sms "5551236|Second TXT Message!“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Lrange app:sms 0 -1</a:t>
            </a:r>
          </a:p>
          <a:p>
            <a:endParaRPr lang="en-US" dirty="0"/>
          </a:p>
          <a:p>
            <a:endParaRPr lang="en-US" dirty="0"/>
          </a:p>
          <a:p>
            <a:r>
              <a:rPr lang="en-US" dirty="0"/>
              <a:t>Rpop app:sms</a:t>
            </a:r>
          </a:p>
        </p:txBody>
      </p:sp>
      <p:sp>
        <p:nvSpPr>
          <p:cNvPr id="4" name="Slide Number Placeholder 3"/>
          <p:cNvSpPr>
            <a:spLocks noGrp="1"/>
          </p:cNvSpPr>
          <p:nvPr>
            <p:ph type="sldNum" sz="quarter" idx="10"/>
          </p:nvPr>
        </p:nvSpPr>
        <p:spPr/>
        <p:txBody>
          <a:bodyPr/>
          <a:lstStyle/>
          <a:p>
            <a:fld id="{E564724E-7CB4-4288-908A-97852378BB2E}" type="slidenum">
              <a:rPr lang="en-US" smtClean="0"/>
              <a:t>61</a:t>
            </a:fld>
            <a:endParaRPr lang="en-US" dirty="0"/>
          </a:p>
        </p:txBody>
      </p:sp>
    </p:spTree>
    <p:extLst>
      <p:ext uri="{BB962C8B-B14F-4D97-AF65-F5344CB8AC3E}">
        <p14:creationId xmlns:p14="http://schemas.microsoft.com/office/powerpoint/2010/main" val="1105108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a:p>
            <a:r>
              <a:rPr lang="en-US" dirty="0"/>
              <a:t>To remove from the end of the list we say</a:t>
            </a:r>
          </a:p>
          <a:p>
            <a:r>
              <a:rPr lang="en-US" dirty="0"/>
              <a:t>Rpop mylist</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62</a:t>
            </a:fld>
            <a:endParaRPr lang="en-US" dirty="0"/>
          </a:p>
        </p:txBody>
      </p:sp>
    </p:spTree>
    <p:extLst>
      <p:ext uri="{BB962C8B-B14F-4D97-AF65-F5344CB8AC3E}">
        <p14:creationId xmlns:p14="http://schemas.microsoft.com/office/powerpoint/2010/main" val="4247821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you see, then</a:t>
            </a:r>
          </a:p>
          <a:p>
            <a:endParaRPr lang="en-US" dirty="0"/>
          </a:p>
          <a:p>
            <a:r>
              <a:rPr lang="en-US" dirty="0"/>
              <a:t>Pros and cons:</a:t>
            </a:r>
          </a:p>
          <a:p>
            <a:endParaRPr lang="en-US" dirty="0"/>
          </a:p>
          <a:p>
            <a:pPr marL="171450" indent="-171450">
              <a:buFont typeface="Arial" panose="020B0604020202020204" pitchFamily="34" charset="0"/>
              <a:buChar char="•"/>
            </a:pPr>
            <a:r>
              <a:rPr lang="en-US" dirty="0"/>
              <a:t>Highly normalized. Concerns are separated. i.e there’s a table with only phone numbers in it.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Schema before data (we make these tables before we can insert rows. This allows for constraints to ensure addresses have valid zip codes at the data access layer.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 add a customer we require many writes. At least one to each of these 5 tables, if not more.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Foreign keys are required to tie the tables together into a single conceptual entity “Customer”</a:t>
            </a:r>
          </a:p>
          <a:p>
            <a:endParaRPr lang="en-US" dirty="0"/>
          </a:p>
          <a:p>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8</a:t>
            </a:fld>
            <a:endParaRPr lang="en-US" dirty="0"/>
          </a:p>
        </p:txBody>
      </p:sp>
    </p:spTree>
    <p:extLst>
      <p:ext uri="{BB962C8B-B14F-4D97-AF65-F5344CB8AC3E}">
        <p14:creationId xmlns:p14="http://schemas.microsoft.com/office/powerpoint/2010/main" val="10644347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sales leaderboard</a:t>
            </a:r>
          </a:p>
          <a:p>
            <a:endParaRPr lang="en-US" dirty="0"/>
          </a:p>
          <a:p>
            <a:r>
              <a:rPr lang="en-US" dirty="0"/>
              <a:t># add sales</a:t>
            </a:r>
          </a:p>
          <a:p>
            <a:r>
              <a:rPr lang="en-US" dirty="0"/>
              <a:t>zadd app:leaderboard 100 dave 120 sally 90 bill 200 George</a:t>
            </a:r>
          </a:p>
          <a:p>
            <a:endParaRPr lang="en-US" dirty="0"/>
          </a:p>
          <a:p>
            <a:r>
              <a:rPr lang="en-US" dirty="0"/>
              <a:t># view leaderboard</a:t>
            </a:r>
          </a:p>
          <a:p>
            <a:r>
              <a:rPr lang="en-US" dirty="0"/>
              <a:t>zrange app:leaderboard 0 -1</a:t>
            </a:r>
          </a:p>
          <a:p>
            <a:r>
              <a:rPr lang="en-US" dirty="0"/>
              <a:t>zrange app:leaderboard 0 -1 withscores</a:t>
            </a:r>
          </a:p>
          <a:p>
            <a:endParaRPr lang="en-US" dirty="0"/>
          </a:p>
          <a:p>
            <a:r>
              <a:rPr lang="en-US" dirty="0"/>
              <a:t># sally sold 100 more</a:t>
            </a:r>
          </a:p>
          <a:p>
            <a:r>
              <a:rPr lang="en-US" dirty="0"/>
              <a:t>zadd app:leaderboard incr 100 sally</a:t>
            </a:r>
          </a:p>
          <a:p>
            <a:endParaRPr lang="en-US" dirty="0"/>
          </a:p>
          <a:p>
            <a:r>
              <a:rPr lang="en-US" dirty="0"/>
              <a:t>#out of last place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zrange app:leaderboard 0 -1 withscores</a:t>
            </a:r>
          </a:p>
          <a:p>
            <a:endParaRPr lang="en-US" dirty="0"/>
          </a:p>
          <a:p>
            <a:r>
              <a:rPr lang="en-US" dirty="0"/>
              <a:t># give bill 100</a:t>
            </a:r>
          </a:p>
          <a:p>
            <a:r>
              <a:rPr lang="en-US" dirty="0"/>
              <a:t>zincrby app:leaderboard 100 bill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zrange app:leaderboard 0 -1 withscores</a:t>
            </a:r>
          </a:p>
          <a:p>
            <a:endParaRPr lang="en-US" dirty="0"/>
          </a:p>
          <a:p>
            <a:endParaRPr lang="en-US" dirty="0"/>
          </a:p>
          <a:p>
            <a:r>
              <a:rPr lang="en-US" dirty="0"/>
              <a:t>#fix the error bill had 240</a:t>
            </a:r>
          </a:p>
          <a:p>
            <a:r>
              <a:rPr lang="en-US" dirty="0"/>
              <a:t>Zadd app:leaderboard 240 bill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zrange app:leaderboard 0 -1 withscores</a:t>
            </a:r>
          </a:p>
          <a:p>
            <a:endParaRPr lang="en-US" dirty="0"/>
          </a:p>
          <a:p>
            <a:r>
              <a:rPr lang="en-US" dirty="0"/>
              <a:t># get the index of George</a:t>
            </a:r>
          </a:p>
          <a:p>
            <a:r>
              <a:rPr lang="en-US" dirty="0"/>
              <a:t>Zrank app:leaderboard George</a:t>
            </a:r>
          </a:p>
          <a:p>
            <a:endParaRPr lang="en-US" dirty="0"/>
          </a:p>
          <a:p>
            <a:r>
              <a:rPr lang="en-US" dirty="0"/>
              <a:t>#get the score of George </a:t>
            </a:r>
          </a:p>
          <a:p>
            <a:r>
              <a:rPr lang="en-US" dirty="0"/>
              <a:t>Zscore app:leaderboard George</a:t>
            </a:r>
          </a:p>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65</a:t>
            </a:fld>
            <a:endParaRPr lang="en-US" dirty="0"/>
          </a:p>
        </p:txBody>
      </p:sp>
    </p:spTree>
    <p:extLst>
      <p:ext uri="{BB962C8B-B14F-4D97-AF65-F5344CB8AC3E}">
        <p14:creationId xmlns:p14="http://schemas.microsoft.com/office/powerpoint/2010/main" val="2145508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a:p>
            <a:r>
              <a:rPr lang="en-US" dirty="0"/>
              <a:t>To set a member “tony” to value 50 on the key app:leaderboard we say:</a:t>
            </a:r>
          </a:p>
          <a:p>
            <a:endParaRPr lang="en-US" dirty="0"/>
          </a:p>
          <a:p>
            <a:r>
              <a:rPr lang="en-US" dirty="0"/>
              <a:t>Zadd app:leaderboard 50 tony</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66</a:t>
            </a:fld>
            <a:endParaRPr lang="en-US" dirty="0"/>
          </a:p>
        </p:txBody>
      </p:sp>
    </p:spTree>
    <p:extLst>
      <p:ext uri="{BB962C8B-B14F-4D97-AF65-F5344CB8AC3E}">
        <p14:creationId xmlns:p14="http://schemas.microsoft.com/office/powerpoint/2010/main" val="28804755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two windows for this</a:t>
            </a:r>
          </a:p>
          <a:p>
            <a:endParaRPr lang="en-US" dirty="0"/>
          </a:p>
          <a:p>
            <a:r>
              <a:rPr lang="en-US" dirty="0"/>
              <a:t>#window1 </a:t>
            </a:r>
          </a:p>
          <a:p>
            <a:endParaRPr lang="en-US" dirty="0"/>
          </a:p>
          <a:p>
            <a:r>
              <a:rPr lang="en-US" dirty="0"/>
              <a:t>Subscribe chat</a:t>
            </a:r>
          </a:p>
          <a:p>
            <a:endParaRPr lang="en-US" dirty="0"/>
          </a:p>
          <a:p>
            <a:r>
              <a:rPr lang="en-US" dirty="0"/>
              <a:t>#windows 2</a:t>
            </a:r>
          </a:p>
          <a:p>
            <a:r>
              <a:rPr lang="en-US" dirty="0"/>
              <a:t>Publish chat “hi”</a:t>
            </a:r>
          </a:p>
          <a:p>
            <a:endParaRPr lang="en-US" dirty="0"/>
          </a:p>
          <a:p>
            <a:r>
              <a:rPr lang="en-US" dirty="0"/>
              <a:t>Publish chat “are you there?”</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69</a:t>
            </a:fld>
            <a:endParaRPr lang="en-US" dirty="0"/>
          </a:p>
        </p:txBody>
      </p:sp>
    </p:spTree>
    <p:extLst>
      <p:ext uri="{BB962C8B-B14F-4D97-AF65-F5344CB8AC3E}">
        <p14:creationId xmlns:p14="http://schemas.microsoft.com/office/powerpoint/2010/main" val="1011887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Simplified data model – reading and writing one “thing” the document. </a:t>
            </a:r>
          </a:p>
          <a:p>
            <a:endParaRPr lang="en-US" dirty="0"/>
          </a:p>
          <a:p>
            <a:r>
              <a:rPr lang="en-US" dirty="0"/>
              <a:t>Pros and cons: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Schema-less. The labels are written with the actual data. If I need to add middle initial, I just write it.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Write all the data at once with the conceptual entity.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Harder to perform cross-cutting queries, such as getting a list of phone numbers, or finding two people who share the same address.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Burden of data integrity shifts from the database management system to the application’s business logic layer. </a:t>
            </a:r>
            <a:br>
              <a:rPr lang="en-US" dirty="0"/>
            </a:b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9</a:t>
            </a:fld>
            <a:endParaRPr lang="en-US" dirty="0"/>
          </a:p>
        </p:txBody>
      </p:sp>
    </p:spTree>
    <p:extLst>
      <p:ext uri="{BB962C8B-B14F-4D97-AF65-F5344CB8AC3E}">
        <p14:creationId xmlns:p14="http://schemas.microsoft.com/office/powerpoint/2010/main" val="3929911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a:p>
            <a:r>
              <a:rPr lang="en-US" sz="1200" b="0" i="0" kern="1200" dirty="0">
                <a:solidFill>
                  <a:schemeClr val="tx1"/>
                </a:solidFill>
                <a:effectLst/>
                <a:latin typeface="+mn-lt"/>
                <a:ea typeface="+mn-ea"/>
                <a:cs typeface="+mn-cs"/>
              </a:rPr>
              <a:t>With the relational model, we strive for data normalization. With the document model, normalization is not recommended. Normalized data prevents data redundancy so why is redundant data not an issue with the document model?</a:t>
            </a:r>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10</a:t>
            </a:fld>
            <a:endParaRPr lang="en-US" dirty="0"/>
          </a:p>
        </p:txBody>
      </p:sp>
    </p:spTree>
    <p:extLst>
      <p:ext uri="{BB962C8B-B14F-4D97-AF65-F5344CB8AC3E}">
        <p14:creationId xmlns:p14="http://schemas.microsoft.com/office/powerpoint/2010/main" val="4761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essence of Horizonal Scalability</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12</a:t>
            </a:fld>
            <a:endParaRPr lang="en-US" dirty="0"/>
          </a:p>
        </p:txBody>
      </p:sp>
    </p:spTree>
    <p:extLst>
      <p:ext uri="{BB962C8B-B14F-4D97-AF65-F5344CB8AC3E}">
        <p14:creationId xmlns:p14="http://schemas.microsoft.com/office/powerpoint/2010/main" val="852222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Please copy and use this slide each time you are pausing your lecture to ask students a </a:t>
            </a:r>
            <a:r>
              <a:rPr lang="en-US" sz="1200" b="1" i="0" kern="1200" dirty="0">
                <a:solidFill>
                  <a:schemeClr val="tx1"/>
                </a:solidFill>
                <a:effectLst/>
                <a:latin typeface="+mn-lt"/>
                <a:ea typeface="+mn-ea"/>
                <a:cs typeface="+mn-cs"/>
              </a:rPr>
              <a:t>question</a:t>
            </a:r>
            <a:r>
              <a:rPr lang="en-US" sz="1200" b="0" i="0" kern="1200" dirty="0">
                <a:solidFill>
                  <a:schemeClr val="tx1"/>
                </a:solidFill>
                <a:effectLst/>
                <a:latin typeface="+mn-lt"/>
                <a:ea typeface="+mn-ea"/>
                <a:cs typeface="+mn-cs"/>
              </a:rPr>
              <a:t>. Please delete this slide if you do not need to use it.</a:t>
            </a:r>
          </a:p>
          <a:p>
            <a:endParaRPr lang="en-US" dirty="0"/>
          </a:p>
          <a:p>
            <a:r>
              <a:rPr lang="en-US" sz="1200" b="0" i="0" kern="1200" dirty="0">
                <a:solidFill>
                  <a:schemeClr val="tx1"/>
                </a:solidFill>
                <a:effectLst/>
                <a:latin typeface="+mn-lt"/>
                <a:ea typeface="+mn-ea"/>
                <a:cs typeface="+mn-cs"/>
              </a:rPr>
              <a:t>Scalability question for mongo </a:t>
            </a:r>
            <a:r>
              <a:rPr lang="en-US" sz="1200" b="0" i="0" kern="1200" dirty="0" err="1">
                <a:solidFill>
                  <a:schemeClr val="tx1"/>
                </a:solidFill>
                <a:effectLst/>
                <a:latin typeface="+mn-lt"/>
                <a:ea typeface="+mn-ea"/>
                <a:cs typeface="+mn-cs"/>
              </a:rPr>
              <a:t>db</a:t>
            </a:r>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16</a:t>
            </a:fld>
            <a:endParaRPr lang="en-US" dirty="0"/>
          </a:p>
        </p:txBody>
      </p:sp>
    </p:spTree>
    <p:extLst>
      <p:ext uri="{BB962C8B-B14F-4D97-AF65-F5344CB8AC3E}">
        <p14:creationId xmlns:p14="http://schemas.microsoft.com/office/powerpoint/2010/main" val="8063578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19</a:t>
            </a:fld>
            <a:endParaRPr lang="en-US" dirty="0"/>
          </a:p>
        </p:txBody>
      </p:sp>
    </p:spTree>
    <p:extLst>
      <p:ext uri="{BB962C8B-B14F-4D97-AF65-F5344CB8AC3E}">
        <p14:creationId xmlns:p14="http://schemas.microsoft.com/office/powerpoint/2010/main" val="1808276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Current Database </a:t>
            </a:r>
          </a:p>
          <a:p>
            <a:r>
              <a:rPr lang="en-US" dirty="0"/>
              <a:t>&gt; db</a:t>
            </a:r>
          </a:p>
          <a:p>
            <a:endParaRPr lang="en-US" dirty="0"/>
          </a:p>
          <a:p>
            <a:r>
              <a:rPr lang="en-US" dirty="0"/>
              <a:t># Show all databases</a:t>
            </a:r>
          </a:p>
          <a:p>
            <a:pPr marL="0" indent="0">
              <a:buFont typeface="Wingdings" panose="05000000000000000000" pitchFamily="2" charset="2"/>
              <a:buNone/>
            </a:pPr>
            <a:r>
              <a:rPr lang="en-US" dirty="0"/>
              <a:t>&gt; Show databases</a:t>
            </a:r>
          </a:p>
          <a:p>
            <a:pPr marL="171450" indent="-171450">
              <a:buFont typeface="Wingdings" panose="05000000000000000000" pitchFamily="2" charset="2"/>
              <a:buChar char="Ø"/>
            </a:pPr>
            <a:endParaRPr lang="en-US" dirty="0"/>
          </a:p>
          <a:p>
            <a:pPr marL="171450" indent="-171450">
              <a:buFont typeface="Wingdings" panose="05000000000000000000" pitchFamily="2" charset="2"/>
              <a:buChar char="Ø"/>
            </a:pPr>
            <a:endParaRPr lang="en-US" dirty="0"/>
          </a:p>
          <a:p>
            <a:pPr marL="0" indent="0">
              <a:buFont typeface="Wingdings" panose="05000000000000000000" pitchFamily="2" charset="2"/>
              <a:buNone/>
            </a:pPr>
            <a:r>
              <a:rPr lang="en-US" dirty="0"/>
              <a:t>Use a database, does not have to exist</a:t>
            </a:r>
          </a:p>
          <a:p>
            <a:pPr marL="0" indent="0">
              <a:buFont typeface="Wingdings" panose="05000000000000000000" pitchFamily="2" charset="2"/>
              <a:buNone/>
            </a:pPr>
            <a:r>
              <a:rPr lang="en-US" dirty="0"/>
              <a:t>&gt; Use demo</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#show collections </a:t>
            </a:r>
          </a:p>
          <a:p>
            <a:pPr marL="0" indent="0">
              <a:buFont typeface="Wingdings" panose="05000000000000000000" pitchFamily="2" charset="2"/>
              <a:buNone/>
            </a:pPr>
            <a:r>
              <a:rPr lang="en-US" dirty="0"/>
              <a:t>&gt; Show collections</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 insert some data</a:t>
            </a:r>
          </a:p>
          <a:p>
            <a:pPr marL="0" indent="0">
              <a:buFont typeface="Wingdings" panose="05000000000000000000" pitchFamily="2" charset="2"/>
              <a:buNone/>
            </a:pPr>
            <a:r>
              <a:rPr lang="en-US" dirty="0"/>
              <a:t>db.cars.insert({ “make”: “Chevy”, “model” : “Cruze”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db.cars.insert({ “make”: “Chevy”, “model” : “Traverse”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db.cars.insert({ “make”: “Chevy”, “model” : “Trax”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br>
              <a:rPr lang="en-US" dirty="0"/>
            </a:br>
            <a:r>
              <a:rPr lang="en-US" dirty="0"/>
              <a:t># show all documents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db.cars.find()</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#better looking</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Db.cars.find().pretty()</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 Insert same thing twice … mongo don’t care!</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db.cars.insert({ “make”: “Honda”, “model” : “Civic”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db.cars.insert({ “make”: “Honda”, “model” : “Civic”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 there a generated Id, we can add by specific ID,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db.cars.insert({ “make”: “Honda”, “model” : “Accord” }, “_id” : 1 )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 but cannot add again</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dirty="0"/>
              <a:t>db.cars.insert({ “make”: “Honda”, “model” : “Accord” }, “_id” : 1 )</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dirty="0"/>
          </a:p>
          <a:p>
            <a:pPr marL="0" indent="0">
              <a:buFont typeface="Wingdings" panose="05000000000000000000" pitchFamily="2" charset="2"/>
              <a:buNone/>
            </a:pPr>
            <a:endParaRPr lang="en-US" dirty="0"/>
          </a:p>
          <a:p>
            <a:pPr marL="0" indent="0">
              <a:buFont typeface="Wingdings" panose="05000000000000000000" pitchFamily="2" charset="2"/>
              <a:buNone/>
            </a:pPr>
            <a:r>
              <a:rPr lang="en-US" dirty="0"/>
              <a:t>Db.</a:t>
            </a:r>
          </a:p>
          <a:p>
            <a:pPr marL="0" indent="0">
              <a:buFont typeface="Wingdings" panose="05000000000000000000" pitchFamily="2" charset="2"/>
              <a:buNone/>
            </a:pPr>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20</a:t>
            </a:fld>
            <a:endParaRPr lang="en-US" dirty="0"/>
          </a:p>
        </p:txBody>
      </p:sp>
    </p:spTree>
    <p:extLst>
      <p:ext uri="{BB962C8B-B14F-4D97-AF65-F5344CB8AC3E}">
        <p14:creationId xmlns:p14="http://schemas.microsoft.com/office/powerpoint/2010/main" val="33160980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Oval 5"/>
          <p:cNvSpPr/>
          <p:nvPr/>
        </p:nvSpPr>
        <p:spPr>
          <a:xfrm>
            <a:off x="-1" y="1"/>
            <a:ext cx="9144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342900" y="4960137"/>
            <a:ext cx="5829300" cy="1463040"/>
          </a:xfrm>
        </p:spPr>
        <p:txBody>
          <a:bodyPr anchor="ctr">
            <a:noAutofit/>
          </a:bodyPr>
          <a:lstStyle>
            <a:lvl1pPr algn="r">
              <a:defRPr sz="4200" spc="200" baseline="0">
                <a:solidFill>
                  <a:srgbClr val="EE5612"/>
                </a:solidFill>
              </a:defRPr>
            </a:lvl1pPr>
          </a:lstStyle>
          <a:p>
            <a:r>
              <a:rPr lang="en-US" dirty="0"/>
              <a:t>Click to edit Master Title</a:t>
            </a:r>
          </a:p>
        </p:txBody>
      </p:sp>
      <p:sp>
        <p:nvSpPr>
          <p:cNvPr id="4" name="Date Placeholder 3"/>
          <p:cNvSpPr>
            <a:spLocks noGrp="1"/>
          </p:cNvSpPr>
          <p:nvPr>
            <p:ph type="dt" sz="half" idx="10"/>
          </p:nvPr>
        </p:nvSpPr>
        <p:spPr/>
        <p:txBody>
          <a:bodyPr>
            <a:noAutofit/>
          </a:bodyPr>
          <a:lstStyle>
            <a:lvl1pPr algn="l">
              <a:defRPr/>
            </a:lvl1pPr>
          </a:lstStyle>
          <a:p>
            <a:fld id="{CC4E5189-0973-4C0E-85EF-9CF74FA863BB}" type="datetime1">
              <a:rPr lang="en-US" smtClean="0"/>
              <a:t>10/4/2018</a:t>
            </a:fld>
            <a:endParaRPr lang="en-US" dirty="0"/>
          </a:p>
        </p:txBody>
      </p:sp>
      <p:sp>
        <p:nvSpPr>
          <p:cNvPr id="5" name="Footer Placeholder 4"/>
          <p:cNvSpPr>
            <a:spLocks noGrp="1"/>
          </p:cNvSpPr>
          <p:nvPr>
            <p:ph type="ftr" sz="quarter" idx="11"/>
          </p:nvPr>
        </p:nvSpPr>
        <p:spPr/>
        <p:txBody>
          <a:bodyPr>
            <a:noAutofit/>
          </a:bodyPr>
          <a:lstStyle/>
          <a:p>
            <a:r>
              <a:rPr lang="en-US" dirty="0"/>
              <a:t>School of Information Studies | Syracuse University</a:t>
            </a:r>
          </a:p>
        </p:txBody>
      </p:sp>
      <p:sp>
        <p:nvSpPr>
          <p:cNvPr id="6" name="Slide Number Placeholder 5"/>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8" name="Straight Connector 7"/>
          <p:cNvCxnSpPr/>
          <p:nvPr/>
        </p:nvCxnSpPr>
        <p:spPr>
          <a:xfrm flipV="1">
            <a:off x="6283152" y="5264106"/>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2" name="Picture Placeholder 2"/>
          <p:cNvSpPr>
            <a:spLocks noGrp="1" noChangeAspect="1"/>
          </p:cNvSpPr>
          <p:nvPr>
            <p:ph type="pic" idx="13"/>
          </p:nvPr>
        </p:nvSpPr>
        <p:spPr>
          <a:xfrm>
            <a:off x="2286" y="1"/>
            <a:ext cx="9141714" cy="4572000"/>
          </a:xfrm>
          <a:solidFill>
            <a:schemeClr val="bg1">
              <a:lumMod val="75000"/>
            </a:schemeClr>
          </a:solidFill>
        </p:spPr>
        <p:txBody>
          <a:bodyPr lIns="457200" tIns="365760" rIns="45720" bIns="45720" anchor="t">
            <a:noAutofit/>
          </a:bodyPr>
          <a:lstStyle>
            <a:lvl1pPr marL="0" indent="0">
              <a:buNone/>
              <a:defRPr sz="3200">
                <a:solidFill>
                  <a:schemeClr val="tx1">
                    <a:lumMod val="65000"/>
                    <a:lumOff val="3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08065" y="5520046"/>
            <a:ext cx="2647686" cy="402519"/>
          </a:xfrm>
          <a:prstGeom prst="rect">
            <a:avLst/>
          </a:prstGeom>
        </p:spPr>
      </p:pic>
    </p:spTree>
    <p:extLst>
      <p:ext uri="{BB962C8B-B14F-4D97-AF65-F5344CB8AC3E}">
        <p14:creationId xmlns:p14="http://schemas.microsoft.com/office/powerpoint/2010/main" val="1986462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4200">
                <a:solidFill>
                  <a:srgbClr val="EE5612"/>
                </a:solidFill>
              </a:defRPr>
            </a:lvl1pPr>
          </a:lstStyle>
          <a:p>
            <a:r>
              <a:rPr lang="en-US" dirty="0"/>
              <a:t>Click to edit Master title style</a:t>
            </a:r>
          </a:p>
        </p:txBody>
      </p:sp>
      <p:sp>
        <p:nvSpPr>
          <p:cNvPr id="4" name="Date Placeholder 3"/>
          <p:cNvSpPr>
            <a:spLocks noGrp="1"/>
          </p:cNvSpPr>
          <p:nvPr>
            <p:ph type="dt" sz="half" idx="10"/>
          </p:nvPr>
        </p:nvSpPr>
        <p:spPr/>
        <p:txBody>
          <a:bodyPr>
            <a:noAutofit/>
          </a:bodyPr>
          <a:lstStyle/>
          <a:p>
            <a:fld id="{50C4DB54-D908-476A-B7DE-76ED373D8996}" type="datetime1">
              <a:rPr lang="en-US" smtClean="0"/>
              <a:t>10/4/2018</a:t>
            </a:fld>
            <a:endParaRPr lang="en-US" dirty="0"/>
          </a:p>
        </p:txBody>
      </p:sp>
      <p:sp>
        <p:nvSpPr>
          <p:cNvPr id="5" name="Footer Placeholder 4"/>
          <p:cNvSpPr>
            <a:spLocks noGrp="1"/>
          </p:cNvSpPr>
          <p:nvPr>
            <p:ph type="ftr" sz="quarter" idx="11"/>
          </p:nvPr>
        </p:nvSpPr>
        <p:spPr/>
        <p:txBody>
          <a:bodyPr>
            <a:noAutofit/>
          </a:bodyPr>
          <a:lstStyle/>
          <a:p>
            <a:r>
              <a:rPr lang="en-US" dirty="0"/>
              <a:t>School of Information Studies | Syracuse University</a:t>
            </a:r>
          </a:p>
        </p:txBody>
      </p:sp>
      <p:sp>
        <p:nvSpPr>
          <p:cNvPr id="6" name="Slide Number Placeholder 5"/>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15D6949C-7CA7-49E3-9080-7F18D86CFB12}"/>
              </a:ext>
            </a:extLst>
          </p:cNvPr>
          <p:cNvSpPr>
            <a:spLocks noGrp="1"/>
          </p:cNvSpPr>
          <p:nvPr>
            <p:ph idx="1" hasCustomPrompt="1"/>
          </p:nvPr>
        </p:nvSpPr>
        <p:spPr>
          <a:xfrm>
            <a:off x="768096" y="2286000"/>
            <a:ext cx="7290055" cy="4023360"/>
          </a:xfrm>
        </p:spPr>
        <p:txBody>
          <a:bodyPr>
            <a:noAutofit/>
          </a:bodyPr>
          <a:lstStyle>
            <a:lvl1pPr>
              <a:spcAft>
                <a:spcPts val="0"/>
              </a:spcAft>
              <a:defRPr>
                <a:solidFill>
                  <a:schemeClr val="tx1">
                    <a:lumMod val="65000"/>
                    <a:lumOff val="35000"/>
                  </a:schemeClr>
                </a:solidFill>
              </a:defRPr>
            </a:lvl1pPr>
            <a:lvl2pPr marL="265176" indent="-137160">
              <a:spcAft>
                <a:spcPts val="0"/>
              </a:spcAft>
              <a:tabLst/>
              <a:defRPr>
                <a:solidFill>
                  <a:schemeClr val="tx1">
                    <a:lumMod val="65000"/>
                    <a:lumOff val="35000"/>
                  </a:schemeClr>
                </a:solidFill>
              </a:defRPr>
            </a:lvl2pPr>
            <a:lvl3pPr marL="448056" indent="-137160">
              <a:spcAft>
                <a:spcPts val="0"/>
              </a:spcAft>
              <a:tabLst/>
              <a:defRPr>
                <a:solidFill>
                  <a:schemeClr val="tx1">
                    <a:lumMod val="65000"/>
                    <a:lumOff val="35000"/>
                  </a:schemeClr>
                </a:solidFill>
              </a:defRPr>
            </a:lvl3pPr>
            <a:lvl4pPr marL="594360" indent="-137160">
              <a:spcAft>
                <a:spcPts val="0"/>
              </a:spcAft>
              <a:tabLst/>
              <a:defRPr>
                <a:solidFill>
                  <a:schemeClr val="tx1">
                    <a:lumMod val="65000"/>
                    <a:lumOff val="35000"/>
                  </a:schemeClr>
                </a:solidFill>
              </a:defRPr>
            </a:lvl4pPr>
            <a:lvl5pPr marL="777240" indent="-137160">
              <a:spcAft>
                <a:spcPts val="0"/>
              </a:spcAft>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28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lvl1pPr>
              <a:defRPr>
                <a:solidFill>
                  <a:srgbClr val="EE5612"/>
                </a:solidFill>
              </a:defRPr>
            </a:lvl1pPr>
          </a:lstStyle>
          <a:p>
            <a:r>
              <a:rPr lang="en-US" dirty="0"/>
              <a:t>Click to edit Master title style</a:t>
            </a:r>
          </a:p>
        </p:txBody>
      </p:sp>
      <p:sp>
        <p:nvSpPr>
          <p:cNvPr id="5" name="Date Placeholder 4"/>
          <p:cNvSpPr>
            <a:spLocks noGrp="1"/>
          </p:cNvSpPr>
          <p:nvPr>
            <p:ph type="dt" sz="half" idx="10"/>
          </p:nvPr>
        </p:nvSpPr>
        <p:spPr/>
        <p:txBody>
          <a:bodyPr/>
          <a:lstStyle>
            <a:lvl1pPr>
              <a:defRPr>
                <a:solidFill>
                  <a:schemeClr val="bg1">
                    <a:lumMod val="75000"/>
                  </a:schemeClr>
                </a:solidFill>
              </a:defRPr>
            </a:lvl1pPr>
          </a:lstStyle>
          <a:p>
            <a:fld id="{521A7C89-EADD-4531-BAC9-4E0A273DF350}" type="datetime1">
              <a:rPr lang="en-US" smtClean="0"/>
              <a:t>10/4/2018</a:t>
            </a:fld>
            <a:endParaRPr lang="en-US" dirty="0"/>
          </a:p>
        </p:txBody>
      </p:sp>
      <p:sp>
        <p:nvSpPr>
          <p:cNvPr id="6" name="Footer Placeholder 5"/>
          <p:cNvSpPr>
            <a:spLocks noGrp="1"/>
          </p:cNvSpPr>
          <p:nvPr>
            <p:ph type="ftr" sz="quarter" idx="11"/>
          </p:nvPr>
        </p:nvSpPr>
        <p:spPr/>
        <p:txBody>
          <a:bodyPr/>
          <a:lstStyle>
            <a:lvl1pPr>
              <a:defRPr>
                <a:solidFill>
                  <a:schemeClr val="bg1">
                    <a:lumMod val="75000"/>
                  </a:schemeClr>
                </a:solidFill>
              </a:defRPr>
            </a:lvl1pPr>
          </a:lstStyle>
          <a:p>
            <a:r>
              <a:rPr lang="en-US" dirty="0"/>
              <a:t>School of Information Studies | Syracuse University</a:t>
            </a:r>
          </a:p>
        </p:txBody>
      </p:sp>
      <p:sp>
        <p:nvSpPr>
          <p:cNvPr id="7" name="Slide Number Placeholder 6"/>
          <p:cNvSpPr>
            <a:spLocks noGrp="1"/>
          </p:cNvSpPr>
          <p:nvPr>
            <p:ph type="sldNum" sz="quarter" idx="12"/>
          </p:nvPr>
        </p:nvSpPr>
        <p:spPr/>
        <p:txBody>
          <a:bodyPr/>
          <a:lstStyle>
            <a:lvl1pPr>
              <a:defRPr>
                <a:solidFill>
                  <a:schemeClr val="bg1">
                    <a:lumMod val="75000"/>
                  </a:schemeClr>
                </a:solidFill>
              </a:defRPr>
            </a:lvl1pPr>
          </a:lstStyle>
          <a:p>
            <a:fld id="{4FAB73BC-B049-4115-A692-8D63A059BFB8}" type="slidenum">
              <a:rPr lang="en-US" smtClean="0"/>
              <a:pPr/>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1" name="Content Placeholder 3">
            <a:extLst>
              <a:ext uri="{FF2B5EF4-FFF2-40B4-BE49-F238E27FC236}">
                <a16:creationId xmlns:a16="http://schemas.microsoft.com/office/drawing/2014/main" id="{1E30077A-B54C-46E7-841A-9033F1E30157}"/>
              </a:ext>
            </a:extLst>
          </p:cNvPr>
          <p:cNvSpPr>
            <a:spLocks noGrp="1"/>
          </p:cNvSpPr>
          <p:nvPr>
            <p:ph sz="half" idx="13"/>
          </p:nvPr>
        </p:nvSpPr>
        <p:spPr>
          <a:xfrm>
            <a:off x="768096" y="2286000"/>
            <a:ext cx="3566160" cy="4023360"/>
          </a:xfrm>
        </p:spPr>
        <p:txBody>
          <a:bodyPr/>
          <a:lstStyle>
            <a:lvl1pPr>
              <a:spcAft>
                <a:spcPts val="0"/>
              </a:spcAft>
              <a:defRPr>
                <a:solidFill>
                  <a:schemeClr val="tx1">
                    <a:lumMod val="65000"/>
                    <a:lumOff val="35000"/>
                  </a:schemeClr>
                </a:solidFill>
              </a:defRPr>
            </a:lvl1pPr>
            <a:lvl2pPr marL="265176" indent="-137160">
              <a:spcAft>
                <a:spcPts val="0"/>
              </a:spcAft>
              <a:tabLst/>
              <a:defRPr>
                <a:solidFill>
                  <a:schemeClr val="tx1">
                    <a:lumMod val="65000"/>
                    <a:lumOff val="35000"/>
                  </a:schemeClr>
                </a:solidFill>
              </a:defRPr>
            </a:lvl2pPr>
            <a:lvl3pPr marL="448056" indent="-137160">
              <a:spcAft>
                <a:spcPts val="0"/>
              </a:spcAft>
              <a:tabLst/>
              <a:defRPr>
                <a:solidFill>
                  <a:schemeClr val="tx1">
                    <a:lumMod val="65000"/>
                    <a:lumOff val="35000"/>
                  </a:schemeClr>
                </a:solidFill>
              </a:defRPr>
            </a:lvl3pPr>
            <a:lvl4pPr marL="594360" indent="-137160">
              <a:spcAft>
                <a:spcPts val="0"/>
              </a:spcAft>
              <a:tabLst/>
              <a:defRPr>
                <a:solidFill>
                  <a:schemeClr val="tx1">
                    <a:lumMod val="65000"/>
                    <a:lumOff val="35000"/>
                  </a:schemeClr>
                </a:solidFill>
              </a:defRPr>
            </a:lvl4pPr>
            <a:lvl5pPr marL="777240" indent="-137160">
              <a:spcAft>
                <a:spcPts val="0"/>
              </a:spcAft>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a:extLst>
              <a:ext uri="{FF2B5EF4-FFF2-40B4-BE49-F238E27FC236}">
                <a16:creationId xmlns:a16="http://schemas.microsoft.com/office/drawing/2014/main" id="{07915D95-BB1F-427B-9FDD-17618FA575D3}"/>
              </a:ext>
            </a:extLst>
          </p:cNvPr>
          <p:cNvSpPr>
            <a:spLocks noGrp="1"/>
          </p:cNvSpPr>
          <p:nvPr>
            <p:ph sz="half" idx="14"/>
          </p:nvPr>
        </p:nvSpPr>
        <p:spPr>
          <a:xfrm>
            <a:off x="4491990" y="2286000"/>
            <a:ext cx="3566160" cy="4023360"/>
          </a:xfrm>
        </p:spPr>
        <p:txBody>
          <a:bodyPr/>
          <a:lstStyle>
            <a:lvl1pPr>
              <a:spcAft>
                <a:spcPts val="0"/>
              </a:spcAft>
              <a:defRPr>
                <a:solidFill>
                  <a:schemeClr val="tx1">
                    <a:lumMod val="65000"/>
                    <a:lumOff val="35000"/>
                  </a:schemeClr>
                </a:solidFill>
              </a:defRPr>
            </a:lvl1pPr>
            <a:lvl2pPr marL="265176" indent="-137160">
              <a:spcAft>
                <a:spcPts val="0"/>
              </a:spcAft>
              <a:tabLst/>
              <a:defRPr>
                <a:solidFill>
                  <a:schemeClr val="tx1">
                    <a:lumMod val="65000"/>
                    <a:lumOff val="35000"/>
                  </a:schemeClr>
                </a:solidFill>
              </a:defRPr>
            </a:lvl2pPr>
            <a:lvl3pPr marL="448056" indent="-137160">
              <a:spcAft>
                <a:spcPts val="0"/>
              </a:spcAft>
              <a:tabLst/>
              <a:defRPr>
                <a:solidFill>
                  <a:schemeClr val="tx1">
                    <a:lumMod val="65000"/>
                    <a:lumOff val="35000"/>
                  </a:schemeClr>
                </a:solidFill>
              </a:defRPr>
            </a:lvl3pPr>
            <a:lvl4pPr marL="594360" indent="-137160">
              <a:spcAft>
                <a:spcPts val="0"/>
              </a:spcAft>
              <a:tabLst/>
              <a:defRPr>
                <a:solidFill>
                  <a:schemeClr val="tx1">
                    <a:lumMod val="65000"/>
                    <a:lumOff val="35000"/>
                  </a:schemeClr>
                </a:solidFill>
              </a:defRPr>
            </a:lvl4pPr>
            <a:lvl5pPr marL="777240" indent="-137160">
              <a:spcAft>
                <a:spcPts val="0"/>
              </a:spcAft>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3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lvl1pPr>
              <a:defRPr>
                <a:solidFill>
                  <a:srgbClr val="EE5612"/>
                </a:solidFill>
              </a:defRPr>
            </a:lvl1pPr>
          </a:lstStyle>
          <a:p>
            <a:r>
              <a:rPr lang="en-US" dirty="0"/>
              <a:t>Click to edit Master title style</a:t>
            </a:r>
          </a:p>
        </p:txBody>
      </p:sp>
      <p:sp>
        <p:nvSpPr>
          <p:cNvPr id="3" name="Text Placeholder 2"/>
          <p:cNvSpPr>
            <a:spLocks noGrp="1"/>
          </p:cNvSpPr>
          <p:nvPr>
            <p:ph type="body" idx="1"/>
          </p:nvPr>
        </p:nvSpPr>
        <p:spPr>
          <a:xfrm>
            <a:off x="768096" y="2179636"/>
            <a:ext cx="3566160" cy="822960"/>
          </a:xfrm>
        </p:spPr>
        <p:txBody>
          <a:bodyPr lIns="137160" rIns="137160" anchor="ctr">
            <a:noAutofit/>
          </a:bodyPr>
          <a:lstStyle>
            <a:lvl1pPr marL="0" indent="0">
              <a:spcBef>
                <a:spcPts val="0"/>
              </a:spcBef>
              <a:spcAft>
                <a:spcPts val="0"/>
              </a:spcAft>
              <a:buNone/>
              <a:defRPr sz="2000" b="0" cap="none" baseline="0">
                <a:solidFill>
                  <a:srgbClr val="002060"/>
                </a:solidFill>
                <a:latin typeface="Sherman Sans Book" charset="0"/>
                <a:ea typeface="Sherman Sans Book" charset="0"/>
                <a:cs typeface="Sherman Sans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493166" y="2179636"/>
            <a:ext cx="3566160" cy="822960"/>
          </a:xfrm>
        </p:spPr>
        <p:txBody>
          <a:bodyPr lIns="137160" rIns="137160" anchor="ctr">
            <a:noAutofit/>
          </a:bodyPr>
          <a:lstStyle>
            <a:lvl1pPr marL="0" indent="0">
              <a:spcBef>
                <a:spcPts val="0"/>
              </a:spcBef>
              <a:spcAft>
                <a:spcPts val="0"/>
              </a:spcAft>
              <a:buNone/>
              <a:defRPr lang="en-US" sz="2000" b="0" kern="1200" cap="none" baseline="0" dirty="0">
                <a:solidFill>
                  <a:srgbClr val="002060"/>
                </a:solidFill>
                <a:latin typeface="Sherman Sans Book" charset="0"/>
                <a:ea typeface="Sherman Sans Book" charset="0"/>
                <a:cs typeface="Sherman Sans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dirty="0"/>
              <a:t>Click to edit Master text styles</a:t>
            </a:r>
          </a:p>
        </p:txBody>
      </p:sp>
      <p:sp>
        <p:nvSpPr>
          <p:cNvPr id="7" name="Date Placeholder 6"/>
          <p:cNvSpPr>
            <a:spLocks noGrp="1"/>
          </p:cNvSpPr>
          <p:nvPr>
            <p:ph type="dt" sz="half" idx="10"/>
          </p:nvPr>
        </p:nvSpPr>
        <p:spPr/>
        <p:txBody>
          <a:bodyPr>
            <a:noAutofit/>
          </a:bodyPr>
          <a:lstStyle/>
          <a:p>
            <a:fld id="{00682357-D158-470D-AD20-0063E9FBD795}" type="datetime1">
              <a:rPr lang="en-US" smtClean="0"/>
              <a:t>10/4/2018</a:t>
            </a:fld>
            <a:endParaRPr lang="en-US" dirty="0"/>
          </a:p>
        </p:txBody>
      </p:sp>
      <p:sp>
        <p:nvSpPr>
          <p:cNvPr id="8" name="Footer Placeholder 7"/>
          <p:cNvSpPr>
            <a:spLocks noGrp="1"/>
          </p:cNvSpPr>
          <p:nvPr>
            <p:ph type="ftr" sz="quarter" idx="11"/>
          </p:nvPr>
        </p:nvSpPr>
        <p:spPr/>
        <p:txBody>
          <a:bodyPr>
            <a:noAutofit/>
          </a:bodyPr>
          <a:lstStyle/>
          <a:p>
            <a:r>
              <a:rPr lang="en-US" dirty="0"/>
              <a:t>School of Information Studies | Syracuse University</a:t>
            </a:r>
          </a:p>
        </p:txBody>
      </p:sp>
      <p:sp>
        <p:nvSpPr>
          <p:cNvPr id="9" name="Slide Number Placeholder 8"/>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11" name="Straight Connector 10"/>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4" name="Content Placeholder 3">
            <a:extLst>
              <a:ext uri="{FF2B5EF4-FFF2-40B4-BE49-F238E27FC236}">
                <a16:creationId xmlns:a16="http://schemas.microsoft.com/office/drawing/2014/main" id="{19CBDD86-049A-4E56-90E5-C5D1F6BE6EB1}"/>
              </a:ext>
            </a:extLst>
          </p:cNvPr>
          <p:cNvSpPr>
            <a:spLocks noGrp="1"/>
          </p:cNvSpPr>
          <p:nvPr>
            <p:ph sz="half" idx="13"/>
          </p:nvPr>
        </p:nvSpPr>
        <p:spPr>
          <a:xfrm>
            <a:off x="768096" y="3093224"/>
            <a:ext cx="3566160" cy="3250944"/>
          </a:xfrm>
        </p:spPr>
        <p:txBody>
          <a:bodyPr>
            <a:noAutofit/>
          </a:bodyPr>
          <a:lstStyle>
            <a:lvl1pPr>
              <a:spcAft>
                <a:spcPts val="0"/>
              </a:spcAft>
              <a:defRPr sz="2000">
                <a:solidFill>
                  <a:schemeClr val="tx1">
                    <a:lumMod val="65000"/>
                    <a:lumOff val="35000"/>
                  </a:schemeClr>
                </a:solidFill>
              </a:defRPr>
            </a:lvl1pPr>
            <a:lvl2pPr marL="265176" indent="-137160">
              <a:spcAft>
                <a:spcPts val="0"/>
              </a:spcAft>
              <a:tabLst/>
              <a:defRPr>
                <a:solidFill>
                  <a:schemeClr val="tx1">
                    <a:lumMod val="65000"/>
                    <a:lumOff val="35000"/>
                  </a:schemeClr>
                </a:solidFill>
              </a:defRPr>
            </a:lvl2pPr>
            <a:lvl3pPr marL="448056" indent="-137160">
              <a:spcAft>
                <a:spcPts val="0"/>
              </a:spcAft>
              <a:tabLst/>
              <a:defRPr>
                <a:solidFill>
                  <a:schemeClr val="tx1">
                    <a:lumMod val="65000"/>
                    <a:lumOff val="35000"/>
                  </a:schemeClr>
                </a:solidFill>
              </a:defRPr>
            </a:lvl3pPr>
            <a:lvl4pPr marL="594360" indent="-137160">
              <a:spcAft>
                <a:spcPts val="0"/>
              </a:spcAft>
              <a:tabLst/>
              <a:defRPr>
                <a:solidFill>
                  <a:schemeClr val="tx1">
                    <a:lumMod val="65000"/>
                    <a:lumOff val="35000"/>
                  </a:schemeClr>
                </a:solidFill>
              </a:defRPr>
            </a:lvl4pPr>
            <a:lvl5pPr marL="777240" indent="-137160">
              <a:spcAft>
                <a:spcPts val="0"/>
              </a:spcAft>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3BAF1F8F-FBE8-4ED9-9E2F-F7FE0D3402E1}"/>
              </a:ext>
            </a:extLst>
          </p:cNvPr>
          <p:cNvSpPr>
            <a:spLocks noGrp="1"/>
          </p:cNvSpPr>
          <p:nvPr>
            <p:ph sz="half" idx="14" hasCustomPrompt="1"/>
          </p:nvPr>
        </p:nvSpPr>
        <p:spPr>
          <a:xfrm>
            <a:off x="4493166" y="3093224"/>
            <a:ext cx="3566160" cy="3250944"/>
          </a:xfrm>
        </p:spPr>
        <p:txBody>
          <a:bodyPr>
            <a:noAutofit/>
          </a:bodyPr>
          <a:lstStyle>
            <a:lvl1pPr>
              <a:spcAft>
                <a:spcPts val="0"/>
              </a:spcAft>
              <a:defRPr sz="2000">
                <a:solidFill>
                  <a:schemeClr val="tx1">
                    <a:lumMod val="65000"/>
                    <a:lumOff val="35000"/>
                  </a:schemeClr>
                </a:solidFill>
              </a:defRPr>
            </a:lvl1pPr>
            <a:lvl2pPr marL="265176" indent="-137160">
              <a:spcAft>
                <a:spcPts val="0"/>
              </a:spcAft>
              <a:tabLst/>
              <a:defRPr>
                <a:solidFill>
                  <a:schemeClr val="tx1">
                    <a:lumMod val="65000"/>
                    <a:lumOff val="35000"/>
                  </a:schemeClr>
                </a:solidFill>
              </a:defRPr>
            </a:lvl2pPr>
            <a:lvl3pPr marL="448056" indent="-137160">
              <a:spcAft>
                <a:spcPts val="0"/>
              </a:spcAft>
              <a:tabLst/>
              <a:defRPr>
                <a:solidFill>
                  <a:schemeClr val="tx1">
                    <a:lumMod val="65000"/>
                    <a:lumOff val="35000"/>
                  </a:schemeClr>
                </a:solidFill>
              </a:defRPr>
            </a:lvl3pPr>
            <a:lvl4pPr marL="594360" indent="-137160">
              <a:spcAft>
                <a:spcPts val="0"/>
              </a:spcAft>
              <a:tabLst/>
              <a:defRPr>
                <a:solidFill>
                  <a:schemeClr val="tx1">
                    <a:lumMod val="65000"/>
                    <a:lumOff val="35000"/>
                  </a:schemeClr>
                </a:solidFill>
              </a:defRPr>
            </a:lvl4pPr>
            <a:lvl5pPr marL="777240" indent="-137160">
              <a:spcAft>
                <a:spcPts val="0"/>
              </a:spcAft>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2331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E5612"/>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85485D31-BBD7-40AE-9312-CE893F084601}" type="datetime1">
              <a:rPr lang="en-US" smtClean="0"/>
              <a:t>10/4/2018</a:t>
            </a:fld>
            <a:endParaRPr lang="en-US" dirty="0"/>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cxnSp>
        <p:nvCxnSpPr>
          <p:cNvPr id="6" name="Straight Connector 5"/>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548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100000"/>
              </a:lnSpc>
              <a:defRPr sz="3800">
                <a:solidFill>
                  <a:srgbClr val="EE5612"/>
                </a:solidFill>
              </a:defRPr>
            </a:lvl1pPr>
          </a:lstStyle>
          <a:p>
            <a:r>
              <a:rPr lang="en-US" dirty="0"/>
              <a:t>Click to edit Master title style</a:t>
            </a:r>
          </a:p>
        </p:txBody>
      </p:sp>
      <p:sp>
        <p:nvSpPr>
          <p:cNvPr id="4" name="Text Placeholder 3"/>
          <p:cNvSpPr>
            <a:spLocks noGrp="1"/>
          </p:cNvSpPr>
          <p:nvPr>
            <p:ph type="body" sz="half" idx="2"/>
          </p:nvPr>
        </p:nvSpPr>
        <p:spPr>
          <a:xfrm>
            <a:off x="768096" y="2257506"/>
            <a:ext cx="3291840" cy="3762294"/>
          </a:xfrm>
        </p:spPr>
        <p:txBody>
          <a:bodyPr lIns="91440" rIns="91440">
            <a:noAutofit/>
          </a:bodyPr>
          <a:lstStyle>
            <a:lvl1pPr marL="0" indent="0">
              <a:lnSpc>
                <a:spcPct val="108000"/>
              </a:lnSpc>
              <a:spcBef>
                <a:spcPts val="600"/>
              </a:spcBef>
              <a:buNone/>
              <a:defRPr sz="16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noAutofit/>
          </a:bodyPr>
          <a:lstStyle/>
          <a:p>
            <a:fld id="{6ACE935D-E818-44FA-A758-DE0FC8E1B300}" type="datetime1">
              <a:rPr lang="en-US" smtClean="0"/>
              <a:t>10/4/2018</a:t>
            </a:fld>
            <a:endParaRPr lang="en-US" dirty="0"/>
          </a:p>
        </p:txBody>
      </p:sp>
      <p:sp>
        <p:nvSpPr>
          <p:cNvPr id="6" name="Footer Placeholder 5"/>
          <p:cNvSpPr>
            <a:spLocks noGrp="1"/>
          </p:cNvSpPr>
          <p:nvPr>
            <p:ph type="ftr" sz="quarter" idx="11"/>
          </p:nvPr>
        </p:nvSpPr>
        <p:spPr/>
        <p:txBody>
          <a:bodyPr>
            <a:noAutofit/>
          </a:bodyPr>
          <a:lstStyle/>
          <a:p>
            <a:r>
              <a:rPr lang="en-US" dirty="0"/>
              <a:t>School of Information Studies | Syracuse University</a:t>
            </a:r>
          </a:p>
        </p:txBody>
      </p:sp>
      <p:sp>
        <p:nvSpPr>
          <p:cNvPr id="7" name="Slide Number Placeholder 6"/>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96952D58-149D-4263-A3B0-30167393E4C9}"/>
              </a:ext>
            </a:extLst>
          </p:cNvPr>
          <p:cNvSpPr>
            <a:spLocks noGrp="1"/>
          </p:cNvSpPr>
          <p:nvPr>
            <p:ph idx="13"/>
          </p:nvPr>
        </p:nvSpPr>
        <p:spPr>
          <a:xfrm>
            <a:off x="4288694" y="822960"/>
            <a:ext cx="4261539" cy="5196840"/>
          </a:xfrm>
        </p:spPr>
        <p:txBody>
          <a:bodyPr>
            <a:noAutofit/>
          </a:bodyPr>
          <a:lstStyle>
            <a:lvl1pPr>
              <a:spcAft>
                <a:spcPts val="0"/>
              </a:spcAft>
              <a:defRPr sz="2400">
                <a:solidFill>
                  <a:schemeClr val="tx1">
                    <a:lumMod val="65000"/>
                    <a:lumOff val="35000"/>
                  </a:schemeClr>
                </a:solidFill>
              </a:defRPr>
            </a:lvl1pPr>
            <a:lvl2pPr marL="265176" indent="-137160">
              <a:spcAft>
                <a:spcPts val="0"/>
              </a:spcAft>
              <a:tabLst/>
              <a:defRPr sz="2000">
                <a:solidFill>
                  <a:schemeClr val="tx1">
                    <a:lumMod val="65000"/>
                    <a:lumOff val="35000"/>
                  </a:schemeClr>
                </a:solidFill>
              </a:defRPr>
            </a:lvl2pPr>
            <a:lvl3pPr marL="448056" indent="-137160">
              <a:spcAft>
                <a:spcPts val="0"/>
              </a:spcAft>
              <a:tabLst/>
              <a:defRPr sz="1600">
                <a:solidFill>
                  <a:schemeClr val="tx1">
                    <a:lumMod val="65000"/>
                    <a:lumOff val="35000"/>
                  </a:schemeClr>
                </a:solidFill>
              </a:defRPr>
            </a:lvl3pPr>
            <a:lvl4pPr marL="594360" indent="-137160">
              <a:spcAft>
                <a:spcPts val="0"/>
              </a:spcAft>
              <a:tabLst/>
              <a:defRPr sz="1600">
                <a:solidFill>
                  <a:schemeClr val="tx1">
                    <a:lumMod val="65000"/>
                    <a:lumOff val="35000"/>
                  </a:schemeClr>
                </a:solidFill>
              </a:defRPr>
            </a:lvl4pPr>
            <a:lvl5pPr marL="777240" indent="-137160">
              <a:spcAft>
                <a:spcPts val="0"/>
              </a:spcAft>
              <a:tabLst/>
              <a:defRPr sz="16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96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Title 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485D31-BBD7-40AE-9312-CE893F084601}" type="datetime1">
              <a:rPr lang="en-US" smtClean="0"/>
              <a:t>10/4/2018</a:t>
            </a:fld>
            <a:endParaRPr lang="en-US" dirty="0"/>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spTree>
    <p:extLst>
      <p:ext uri="{BB962C8B-B14F-4D97-AF65-F5344CB8AC3E}">
        <p14:creationId xmlns:p14="http://schemas.microsoft.com/office/powerpoint/2010/main" val="110499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Question Placeholder">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solidFill>
                  <a:schemeClr val="bg1">
                    <a:lumMod val="75000"/>
                  </a:schemeClr>
                </a:solidFill>
              </a:defRPr>
            </a:lvl1pPr>
          </a:lstStyle>
          <a:p>
            <a:fld id="{521A7C89-EADD-4531-BAC9-4E0A273DF350}" type="datetime1">
              <a:rPr lang="en-US" smtClean="0"/>
              <a:t>10/4/2018</a:t>
            </a:fld>
            <a:endParaRPr lang="en-US" dirty="0"/>
          </a:p>
        </p:txBody>
      </p:sp>
      <p:sp>
        <p:nvSpPr>
          <p:cNvPr id="6" name="Footer Placeholder 5"/>
          <p:cNvSpPr>
            <a:spLocks noGrp="1"/>
          </p:cNvSpPr>
          <p:nvPr>
            <p:ph type="ftr" sz="quarter" idx="11"/>
          </p:nvPr>
        </p:nvSpPr>
        <p:spPr/>
        <p:txBody>
          <a:bodyPr/>
          <a:lstStyle>
            <a:lvl1pPr>
              <a:defRPr>
                <a:solidFill>
                  <a:schemeClr val="bg1">
                    <a:lumMod val="75000"/>
                  </a:schemeClr>
                </a:solidFill>
              </a:defRPr>
            </a:lvl1pPr>
          </a:lstStyle>
          <a:p>
            <a:r>
              <a:rPr lang="en-US" dirty="0"/>
              <a:t>School of Information Studies | Syracuse University</a:t>
            </a:r>
          </a:p>
        </p:txBody>
      </p:sp>
      <p:sp>
        <p:nvSpPr>
          <p:cNvPr id="7" name="Slide Number Placeholder 6"/>
          <p:cNvSpPr>
            <a:spLocks noGrp="1"/>
          </p:cNvSpPr>
          <p:nvPr>
            <p:ph type="sldNum" sz="quarter" idx="12"/>
          </p:nvPr>
        </p:nvSpPr>
        <p:spPr/>
        <p:txBody>
          <a:bodyPr/>
          <a:lstStyle>
            <a:lvl1pPr>
              <a:defRPr>
                <a:solidFill>
                  <a:schemeClr val="bg1">
                    <a:lumMod val="75000"/>
                  </a:schemeClr>
                </a:solidFill>
              </a:defRPr>
            </a:lvl1pPr>
          </a:lstStyle>
          <a:p>
            <a:fld id="{4FAB73BC-B049-4115-A692-8D63A059BFB8}" type="slidenum">
              <a:rPr lang="en-US" smtClean="0"/>
              <a:pPr/>
              <a:t>‹#›</a:t>
            </a:fld>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000" y="1143000"/>
            <a:ext cx="6096000" cy="4572000"/>
          </a:xfrm>
          <a:prstGeom prst="rect">
            <a:avLst/>
          </a:prstGeom>
        </p:spPr>
      </p:pic>
    </p:spTree>
    <p:extLst>
      <p:ext uri="{BB962C8B-B14F-4D97-AF65-F5344CB8AC3E}">
        <p14:creationId xmlns:p14="http://schemas.microsoft.com/office/powerpoint/2010/main" val="3868814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Autofit/>
          </a:bodyPr>
          <a:lstStyle/>
          <a:p>
            <a:r>
              <a:rPr lang="en-US" dirty="0"/>
              <a:t>Click to Edit Master Title</a:t>
            </a:r>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8098" y="6470704"/>
            <a:ext cx="839788" cy="257263"/>
          </a:xfrm>
          <a:prstGeom prst="rect">
            <a:avLst/>
          </a:prstGeom>
        </p:spPr>
        <p:txBody>
          <a:bodyPr vert="horz" lIns="91440" tIns="45720" rIns="91440" bIns="45720" rtlCol="0" anchor="ctr">
            <a:noAutofit/>
          </a:bodyPr>
          <a:lstStyle>
            <a:lvl1pPr algn="l">
              <a:defRPr sz="800">
                <a:solidFill>
                  <a:schemeClr val="bg1">
                    <a:lumMod val="75000"/>
                  </a:schemeClr>
                </a:solidFill>
                <a:latin typeface="Sherman Sans Book" charset="0"/>
                <a:ea typeface="Sherman Sans Book" charset="0"/>
                <a:cs typeface="Sherman Sans Book" charset="0"/>
              </a:defRPr>
            </a:lvl1pPr>
          </a:lstStyle>
          <a:p>
            <a:fld id="{B434B538-B6B1-4227-B73C-618CAEFD6AFC}" type="datetime1">
              <a:rPr lang="en-US" smtClean="0"/>
              <a:pPr/>
              <a:t>10/4/2018</a:t>
            </a:fld>
            <a:endParaRPr lang="en-US" dirty="0"/>
          </a:p>
        </p:txBody>
      </p:sp>
      <p:sp>
        <p:nvSpPr>
          <p:cNvPr id="5" name="Footer Placeholder 4"/>
          <p:cNvSpPr>
            <a:spLocks noGrp="1"/>
          </p:cNvSpPr>
          <p:nvPr>
            <p:ph type="ftr" sz="quarter" idx="3"/>
          </p:nvPr>
        </p:nvSpPr>
        <p:spPr>
          <a:xfrm>
            <a:off x="1729489" y="6470704"/>
            <a:ext cx="4318283" cy="270772"/>
          </a:xfrm>
          <a:prstGeom prst="rect">
            <a:avLst/>
          </a:prstGeom>
        </p:spPr>
        <p:txBody>
          <a:bodyPr vert="horz" lIns="91440" tIns="45720" rIns="91440" bIns="45720" rtlCol="0" anchor="ctr">
            <a:noAutofit/>
          </a:bodyPr>
          <a:lstStyle>
            <a:lvl1pPr algn="r">
              <a:defRPr sz="800" cap="all" baseline="0">
                <a:solidFill>
                  <a:schemeClr val="bg1">
                    <a:lumMod val="75000"/>
                  </a:schemeClr>
                </a:solidFill>
                <a:latin typeface="Sherman Sans Book" charset="0"/>
                <a:ea typeface="Sherman Sans Book" charset="0"/>
                <a:cs typeface="Sherman Sans Book" charset="0"/>
              </a:defRPr>
            </a:lvl1pPr>
          </a:lstStyle>
          <a:p>
            <a:r>
              <a:rPr lang="en-US" dirty="0"/>
              <a:t>School of Information Studies | Syracuse University</a:t>
            </a:r>
          </a:p>
        </p:txBody>
      </p:sp>
      <p:sp>
        <p:nvSpPr>
          <p:cNvPr id="6" name="Slide Number Placeholder 5"/>
          <p:cNvSpPr>
            <a:spLocks noGrp="1"/>
          </p:cNvSpPr>
          <p:nvPr>
            <p:ph type="sldNum" sz="quarter" idx="4"/>
          </p:nvPr>
        </p:nvSpPr>
        <p:spPr>
          <a:xfrm>
            <a:off x="6169375" y="6470704"/>
            <a:ext cx="833309" cy="274320"/>
          </a:xfrm>
          <a:prstGeom prst="rect">
            <a:avLst/>
          </a:prstGeom>
        </p:spPr>
        <p:txBody>
          <a:bodyPr vert="horz" lIns="91440" tIns="45720" rIns="91440" bIns="45720" rtlCol="0" anchor="ctr">
            <a:noAutofit/>
          </a:bodyPr>
          <a:lstStyle>
            <a:lvl1pPr algn="l">
              <a:defRPr sz="800">
                <a:solidFill>
                  <a:schemeClr val="bg1">
                    <a:lumMod val="75000"/>
                  </a:schemeClr>
                </a:solidFill>
                <a:latin typeface="Sherman Sans Book" charset="0"/>
                <a:ea typeface="Sherman Sans Book" charset="0"/>
                <a:cs typeface="Sherman Sans Book" charset="0"/>
              </a:defRPr>
            </a:lvl1pPr>
          </a:lstStyle>
          <a:p>
            <a:fld id="{4FAB73BC-B049-4115-A692-8D63A059BFB8}" type="slidenum">
              <a:rPr lang="en-US" smtClean="0"/>
              <a:pPr/>
              <a:t>‹#›</a:t>
            </a:fld>
            <a:endParaRPr lang="en-US" dirty="0"/>
          </a:p>
        </p:txBody>
      </p:sp>
      <p:pic>
        <p:nvPicPr>
          <p:cNvPr id="10" name="Picture 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054339" y="6454929"/>
            <a:ext cx="1989245" cy="302418"/>
          </a:xfrm>
          <a:prstGeom prst="rect">
            <a:avLst/>
          </a:prstGeom>
        </p:spPr>
      </p:pic>
    </p:spTree>
    <p:extLst>
      <p:ext uri="{BB962C8B-B14F-4D97-AF65-F5344CB8AC3E}">
        <p14:creationId xmlns:p14="http://schemas.microsoft.com/office/powerpoint/2010/main" val="1586516391"/>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6" r:id="rId7"/>
    <p:sldLayoutId id="2147483728" r:id="rId8"/>
  </p:sldLayoutIdLst>
  <p:hf hdr="0" dt="0"/>
  <p:txStyles>
    <p:titleStyle>
      <a:lvl1pPr algn="l" defTabSz="914400" rtl="0" eaLnBrk="1" latinLnBrk="0" hangingPunct="1">
        <a:lnSpc>
          <a:spcPct val="100000"/>
        </a:lnSpc>
        <a:spcBef>
          <a:spcPct val="0"/>
        </a:spcBef>
        <a:buNone/>
        <a:defRPr sz="4200" kern="1200" cap="none" spc="100" baseline="0">
          <a:solidFill>
            <a:srgbClr val="EE5612"/>
          </a:solidFill>
          <a:latin typeface="Sherman Serif Book" charset="0"/>
          <a:ea typeface="Sherman Serif Book" charset="0"/>
          <a:cs typeface="Sherman Serif Book" charset="0"/>
        </a:defRPr>
      </a:lvl1pPr>
    </p:titleStyle>
    <p:bodyStyle>
      <a:lvl1pPr marL="91440" indent="-91440" algn="l" defTabSz="914400" rtl="0" eaLnBrk="1" latinLnBrk="0" hangingPunct="1">
        <a:lnSpc>
          <a:spcPct val="100000"/>
        </a:lnSpc>
        <a:spcBef>
          <a:spcPts val="600"/>
        </a:spcBef>
        <a:spcAft>
          <a:spcPts val="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265176" indent="-137160" algn="l" defTabSz="914400" rtl="0" eaLnBrk="1" latinLnBrk="0" hangingPunct="1">
        <a:lnSpc>
          <a:spcPct val="100000"/>
        </a:lnSpc>
        <a:spcBef>
          <a:spcPts val="600"/>
        </a:spcBef>
        <a:spcAft>
          <a:spcPts val="0"/>
        </a:spcAft>
        <a:buClr>
          <a:srgbClr val="002060"/>
        </a:buClr>
        <a:buFont typeface="Wingdings 3" pitchFamily="18" charset="2"/>
        <a:buChar char=""/>
        <a:defRPr sz="1800" kern="1200">
          <a:solidFill>
            <a:schemeClr val="tx1">
              <a:lumMod val="65000"/>
              <a:lumOff val="35000"/>
            </a:schemeClr>
          </a:solidFill>
          <a:latin typeface="Sherman Sans Book" charset="0"/>
          <a:ea typeface="Sherman Sans Book" charset="0"/>
          <a:cs typeface="Sherman Sans Book" charset="0"/>
        </a:defRPr>
      </a:lvl2pPr>
      <a:lvl3pPr marL="448056"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3pPr>
      <a:lvl4pPr marL="594360"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4pPr>
      <a:lvl5pPr marL="777240"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NoSQL: MongoDB</a:t>
            </a:r>
            <a:br>
              <a:rPr lang="en-US" dirty="0"/>
            </a:br>
            <a:r>
              <a:rPr lang="en-US" dirty="0"/>
              <a:t>and Redis</a:t>
            </a:r>
          </a:p>
        </p:txBody>
      </p:sp>
      <p:pic>
        <p:nvPicPr>
          <p:cNvPr id="5" name="Picture Placeholder 4"/>
          <p:cNvPicPr>
            <a:picLocks noGrp="1" noChangeAspect="1"/>
          </p:cNvPicPr>
          <p:nvPr>
            <p:ph type="pic" idx="13"/>
          </p:nvPr>
        </p:nvPicPr>
        <p:blipFill>
          <a:blip r:embed="rId3">
            <a:extLst>
              <a:ext uri="{28A0092B-C50C-407E-A947-70E740481C1C}">
                <a14:useLocalDpi xmlns:a14="http://schemas.microsoft.com/office/drawing/2010/main" val="0"/>
              </a:ext>
            </a:extLst>
          </a:blip>
          <a:srcRect t="12428" b="12428"/>
          <a:stretch>
            <a:fillRect/>
          </a:stretch>
        </p:blipFill>
        <p:spPr/>
      </p:pic>
    </p:spTree>
    <p:extLst>
      <p:ext uri="{BB962C8B-B14F-4D97-AF65-F5344CB8AC3E}">
        <p14:creationId xmlns:p14="http://schemas.microsoft.com/office/powerpoint/2010/main" val="2004985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10</a:t>
            </a:fld>
            <a:endParaRPr lang="en-US" dirty="0"/>
          </a:p>
        </p:txBody>
      </p:sp>
    </p:spTree>
    <p:extLst>
      <p:ext uri="{BB962C8B-B14F-4D97-AF65-F5344CB8AC3E}">
        <p14:creationId xmlns:p14="http://schemas.microsoft.com/office/powerpoint/2010/main" val="3801718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5D23965-082E-45FB-BFF0-C120948EB341}"/>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Mongo Db Clustering</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140AF09D-9844-4C94-BBB4-9F5D26C1B96D}"/>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5A1795C1-1219-43DD-898A-B3390ECF4174}"/>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11</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870727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C15E-74E8-4480-A6F7-A86D39808FFB}"/>
              </a:ext>
            </a:extLst>
          </p:cNvPr>
          <p:cNvSpPr>
            <a:spLocks noGrp="1"/>
          </p:cNvSpPr>
          <p:nvPr>
            <p:ph type="title"/>
          </p:nvPr>
        </p:nvSpPr>
        <p:spPr/>
        <p:txBody>
          <a:bodyPr/>
          <a:lstStyle/>
          <a:p>
            <a:r>
              <a:rPr lang="en-US"/>
              <a:t>Sharding and Replication</a:t>
            </a:r>
            <a:endParaRPr lang="en-US" dirty="0"/>
          </a:p>
        </p:txBody>
      </p:sp>
      <p:sp>
        <p:nvSpPr>
          <p:cNvPr id="6" name="Text Placeholder 5">
            <a:extLst>
              <a:ext uri="{FF2B5EF4-FFF2-40B4-BE49-F238E27FC236}">
                <a16:creationId xmlns:a16="http://schemas.microsoft.com/office/drawing/2014/main" id="{57B7FB39-6111-42B8-AF1A-001DA30EB8CA}"/>
              </a:ext>
            </a:extLst>
          </p:cNvPr>
          <p:cNvSpPr>
            <a:spLocks noGrp="1"/>
          </p:cNvSpPr>
          <p:nvPr>
            <p:ph type="body" idx="1"/>
          </p:nvPr>
        </p:nvSpPr>
        <p:spPr/>
        <p:txBody>
          <a:bodyPr/>
          <a:lstStyle/>
          <a:p>
            <a:r>
              <a:rPr lang="en-US" b="1" dirty="0" err="1"/>
              <a:t>Sharding</a:t>
            </a:r>
            <a:endParaRPr lang="en-US" b="1" dirty="0"/>
          </a:p>
        </p:txBody>
      </p:sp>
      <p:sp>
        <p:nvSpPr>
          <p:cNvPr id="7" name="Text Placeholder 6">
            <a:extLst>
              <a:ext uri="{FF2B5EF4-FFF2-40B4-BE49-F238E27FC236}">
                <a16:creationId xmlns:a16="http://schemas.microsoft.com/office/drawing/2014/main" id="{674B1AE4-E9DF-4477-8E28-F97FA7C0BEA5}"/>
              </a:ext>
            </a:extLst>
          </p:cNvPr>
          <p:cNvSpPr>
            <a:spLocks noGrp="1"/>
          </p:cNvSpPr>
          <p:nvPr>
            <p:ph type="body" sz="quarter" idx="3"/>
          </p:nvPr>
        </p:nvSpPr>
        <p:spPr/>
        <p:txBody>
          <a:bodyPr/>
          <a:lstStyle/>
          <a:p>
            <a:r>
              <a:rPr lang="en-US" b="1" dirty="0"/>
              <a:t>Replica</a:t>
            </a:r>
            <a:r>
              <a:rPr lang="en-US" dirty="0"/>
              <a:t>	</a:t>
            </a:r>
          </a:p>
        </p:txBody>
      </p:sp>
      <p:sp>
        <p:nvSpPr>
          <p:cNvPr id="4" name="Footer Placeholder 3">
            <a:extLst>
              <a:ext uri="{FF2B5EF4-FFF2-40B4-BE49-F238E27FC236}">
                <a16:creationId xmlns:a16="http://schemas.microsoft.com/office/drawing/2014/main" id="{237C78E7-D9B8-453D-B092-43885EEF0855}"/>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1070DC2D-228A-4F23-95E9-8EFE0AEDAE29}"/>
              </a:ext>
            </a:extLst>
          </p:cNvPr>
          <p:cNvSpPr>
            <a:spLocks noGrp="1"/>
          </p:cNvSpPr>
          <p:nvPr>
            <p:ph type="sldNum" sz="quarter" idx="12"/>
          </p:nvPr>
        </p:nvSpPr>
        <p:spPr/>
        <p:txBody>
          <a:bodyPr/>
          <a:lstStyle/>
          <a:p>
            <a:fld id="{4FAB73BC-B049-4115-A692-8D63A059BFB8}" type="slidenum">
              <a:rPr lang="en-US" smtClean="0"/>
              <a:pPr/>
              <a:t>12</a:t>
            </a:fld>
            <a:endParaRPr lang="en-US" dirty="0"/>
          </a:p>
        </p:txBody>
      </p:sp>
      <p:sp>
        <p:nvSpPr>
          <p:cNvPr id="3" name="Content Placeholder 2">
            <a:extLst>
              <a:ext uri="{FF2B5EF4-FFF2-40B4-BE49-F238E27FC236}">
                <a16:creationId xmlns:a16="http://schemas.microsoft.com/office/drawing/2014/main" id="{BB34D42B-9C16-40A4-9674-30B2F638AA46}"/>
              </a:ext>
            </a:extLst>
          </p:cNvPr>
          <p:cNvSpPr>
            <a:spLocks noGrp="1"/>
          </p:cNvSpPr>
          <p:nvPr>
            <p:ph sz="half" idx="13"/>
          </p:nvPr>
        </p:nvSpPr>
        <p:spPr/>
        <p:txBody>
          <a:bodyPr/>
          <a:lstStyle/>
          <a:p>
            <a:r>
              <a:rPr lang="en-US"/>
              <a:t>Splits the database into partitions so that each node hosts part of it</a:t>
            </a:r>
          </a:p>
          <a:p>
            <a:r>
              <a:rPr lang="en-US"/>
              <a:t>Distributes the I/O over </a:t>
            </a:r>
            <a:br>
              <a:rPr lang="en-US"/>
            </a:br>
            <a:r>
              <a:rPr lang="en-US"/>
              <a:t>several hosts</a:t>
            </a:r>
            <a:endParaRPr lang="en-US" dirty="0"/>
          </a:p>
        </p:txBody>
      </p:sp>
      <p:sp>
        <p:nvSpPr>
          <p:cNvPr id="8" name="Content Placeholder 7">
            <a:extLst>
              <a:ext uri="{FF2B5EF4-FFF2-40B4-BE49-F238E27FC236}">
                <a16:creationId xmlns:a16="http://schemas.microsoft.com/office/drawing/2014/main" id="{E1C74DF7-B625-4619-AE42-68292F12532C}"/>
              </a:ext>
            </a:extLst>
          </p:cNvPr>
          <p:cNvSpPr>
            <a:spLocks noGrp="1"/>
          </p:cNvSpPr>
          <p:nvPr>
            <p:ph sz="half" idx="14"/>
          </p:nvPr>
        </p:nvSpPr>
        <p:spPr/>
        <p:txBody>
          <a:bodyPr/>
          <a:lstStyle/>
          <a:p>
            <a:r>
              <a:rPr lang="en-US"/>
              <a:t>Synced copies of nodes</a:t>
            </a:r>
          </a:p>
          <a:p>
            <a:r>
              <a:rPr lang="en-US"/>
              <a:t>Each replica contains an exact mirror of its primary node</a:t>
            </a:r>
            <a:endParaRPr lang="en-US" dirty="0"/>
          </a:p>
        </p:txBody>
      </p:sp>
    </p:spTree>
    <p:extLst>
      <p:ext uri="{BB962C8B-B14F-4D97-AF65-F5344CB8AC3E}">
        <p14:creationId xmlns:p14="http://schemas.microsoft.com/office/powerpoint/2010/main" val="3792577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EF30-8490-4D5C-ABD7-840C1C57B8C6}"/>
              </a:ext>
            </a:extLst>
          </p:cNvPr>
          <p:cNvSpPr>
            <a:spLocks noGrp="1"/>
          </p:cNvSpPr>
          <p:nvPr>
            <p:ph type="title"/>
          </p:nvPr>
        </p:nvSpPr>
        <p:spPr/>
        <p:txBody>
          <a:bodyPr>
            <a:noAutofit/>
          </a:bodyPr>
          <a:lstStyle/>
          <a:p>
            <a:r>
              <a:rPr lang="en-US" dirty="0"/>
              <a:t>MongoDB Cluster Visualized</a:t>
            </a:r>
          </a:p>
        </p:txBody>
      </p:sp>
      <p:sp>
        <p:nvSpPr>
          <p:cNvPr id="3" name="Content Placeholder 2">
            <a:extLst>
              <a:ext uri="{FF2B5EF4-FFF2-40B4-BE49-F238E27FC236}">
                <a16:creationId xmlns:a16="http://schemas.microsoft.com/office/drawing/2014/main" id="{81AEFEDA-954C-4F5B-8B5A-1F38162F5FAE}"/>
              </a:ext>
            </a:extLst>
          </p:cNvPr>
          <p:cNvSpPr>
            <a:spLocks noGrp="1"/>
          </p:cNvSpPr>
          <p:nvPr>
            <p:ph idx="4294967295"/>
          </p:nvPr>
        </p:nvSpPr>
        <p:spPr>
          <a:xfrm>
            <a:off x="768096" y="2286000"/>
            <a:ext cx="7290055" cy="570530"/>
          </a:xfrm>
        </p:spPr>
        <p:txBody>
          <a:bodyPr>
            <a:noAutofit/>
          </a:bodyPr>
          <a:lstStyle/>
          <a:p>
            <a:r>
              <a:rPr lang="en-US" dirty="0"/>
              <a:t>Consider a mongo database…</a:t>
            </a:r>
          </a:p>
        </p:txBody>
      </p:sp>
      <p:sp>
        <p:nvSpPr>
          <p:cNvPr id="4" name="Footer Placeholder 3">
            <a:extLst>
              <a:ext uri="{FF2B5EF4-FFF2-40B4-BE49-F238E27FC236}">
                <a16:creationId xmlns:a16="http://schemas.microsoft.com/office/drawing/2014/main" id="{337373C2-ABB8-4438-A52C-6D47615BFB99}"/>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DE5586E-7894-490B-9D53-DD6E95C099D6}"/>
              </a:ext>
            </a:extLst>
          </p:cNvPr>
          <p:cNvSpPr>
            <a:spLocks noGrp="1"/>
          </p:cNvSpPr>
          <p:nvPr>
            <p:ph type="sldNum" sz="quarter" idx="12"/>
          </p:nvPr>
        </p:nvSpPr>
        <p:spPr/>
        <p:txBody>
          <a:bodyPr>
            <a:noAutofit/>
          </a:bodyPr>
          <a:lstStyle/>
          <a:p>
            <a:fld id="{4FAB73BC-B049-4115-A692-8D63A059BFB8}" type="slidenum">
              <a:rPr lang="en-US" smtClean="0"/>
              <a:pPr/>
              <a:t>13</a:t>
            </a:fld>
            <a:endParaRPr lang="en-US" dirty="0"/>
          </a:p>
        </p:txBody>
      </p:sp>
      <p:grpSp>
        <p:nvGrpSpPr>
          <p:cNvPr id="13" name="Group 12">
            <a:extLst>
              <a:ext uri="{FF2B5EF4-FFF2-40B4-BE49-F238E27FC236}">
                <a16:creationId xmlns:a16="http://schemas.microsoft.com/office/drawing/2014/main" id="{A91012B1-5C41-4CED-8542-CDAE60AA3689}"/>
              </a:ext>
            </a:extLst>
          </p:cNvPr>
          <p:cNvGrpSpPr/>
          <p:nvPr/>
        </p:nvGrpSpPr>
        <p:grpSpPr>
          <a:xfrm>
            <a:off x="3805881" y="3540026"/>
            <a:ext cx="1532237" cy="1476244"/>
            <a:chOff x="3348681" y="3254276"/>
            <a:chExt cx="1532237" cy="1476244"/>
          </a:xfrm>
        </p:grpSpPr>
        <p:sp>
          <p:nvSpPr>
            <p:cNvPr id="10" name="Flowchart: Magnetic Disk 9">
              <a:extLst>
                <a:ext uri="{FF2B5EF4-FFF2-40B4-BE49-F238E27FC236}">
                  <a16:creationId xmlns:a16="http://schemas.microsoft.com/office/drawing/2014/main" id="{D6BB68CF-3F86-40BE-AD0F-73EA4A4D4EF9}"/>
                </a:ext>
              </a:extLst>
            </p:cNvPr>
            <p:cNvSpPr/>
            <p:nvPr/>
          </p:nvSpPr>
          <p:spPr>
            <a:xfrm>
              <a:off x="3348681" y="4191271"/>
              <a:ext cx="1532237" cy="539249"/>
            </a:xfrm>
            <a:prstGeom prst="flowChartMagneticDisk">
              <a:avLst/>
            </a:prstGeom>
            <a:solidFill>
              <a:srgbClr val="7F7F7F"/>
            </a:solidFill>
            <a:ln>
              <a:solidFill>
                <a:srgbClr val="595959"/>
              </a:solid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a:endParaRPr lang="en-US" dirty="0"/>
            </a:p>
          </p:txBody>
        </p:sp>
        <p:sp>
          <p:nvSpPr>
            <p:cNvPr id="9" name="Flowchart: Magnetic Disk 8">
              <a:extLst>
                <a:ext uri="{FF2B5EF4-FFF2-40B4-BE49-F238E27FC236}">
                  <a16:creationId xmlns:a16="http://schemas.microsoft.com/office/drawing/2014/main" id="{175A1719-E294-4CC7-888B-11BB65BA7604}"/>
                </a:ext>
              </a:extLst>
            </p:cNvPr>
            <p:cNvSpPr/>
            <p:nvPr/>
          </p:nvSpPr>
          <p:spPr>
            <a:xfrm>
              <a:off x="3348681" y="3713700"/>
              <a:ext cx="1532237" cy="539249"/>
            </a:xfrm>
            <a:prstGeom prst="flowChartMagneticDisk">
              <a:avLst/>
            </a:prstGeom>
            <a:solidFill>
              <a:srgbClr val="1CADE4"/>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ctr"/>
              <a:endParaRPr lang="en-US" dirty="0"/>
            </a:p>
          </p:txBody>
        </p:sp>
        <p:sp>
          <p:nvSpPr>
            <p:cNvPr id="6" name="Flowchart: Magnetic Disk 5">
              <a:extLst>
                <a:ext uri="{FF2B5EF4-FFF2-40B4-BE49-F238E27FC236}">
                  <a16:creationId xmlns:a16="http://schemas.microsoft.com/office/drawing/2014/main" id="{5287AE64-31B6-400F-932A-114E6373560A}"/>
                </a:ext>
              </a:extLst>
            </p:cNvPr>
            <p:cNvSpPr/>
            <p:nvPr/>
          </p:nvSpPr>
          <p:spPr>
            <a:xfrm>
              <a:off x="3348681" y="3254276"/>
              <a:ext cx="1532237" cy="539249"/>
            </a:xfrm>
            <a:prstGeom prst="flowChartMagneticDisk">
              <a:avLst/>
            </a:prstGeom>
            <a:solidFill>
              <a:srgbClr val="595959"/>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spTree>
    <p:extLst>
      <p:ext uri="{BB962C8B-B14F-4D97-AF65-F5344CB8AC3E}">
        <p14:creationId xmlns:p14="http://schemas.microsoft.com/office/powerpoint/2010/main" val="3866302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EF30-8490-4D5C-ABD7-840C1C57B8C6}"/>
              </a:ext>
            </a:extLst>
          </p:cNvPr>
          <p:cNvSpPr>
            <a:spLocks noGrp="1"/>
          </p:cNvSpPr>
          <p:nvPr>
            <p:ph type="title"/>
          </p:nvPr>
        </p:nvSpPr>
        <p:spPr/>
        <p:txBody>
          <a:bodyPr>
            <a:noAutofit/>
          </a:bodyPr>
          <a:lstStyle/>
          <a:p>
            <a:r>
              <a:rPr lang="en-US" dirty="0"/>
              <a:t>MongoDB Cluster Visualized</a:t>
            </a:r>
          </a:p>
        </p:txBody>
      </p:sp>
      <p:sp>
        <p:nvSpPr>
          <p:cNvPr id="3" name="Content Placeholder 2">
            <a:extLst>
              <a:ext uri="{FF2B5EF4-FFF2-40B4-BE49-F238E27FC236}">
                <a16:creationId xmlns:a16="http://schemas.microsoft.com/office/drawing/2014/main" id="{81AEFEDA-954C-4F5B-8B5A-1F38162F5FAE}"/>
              </a:ext>
            </a:extLst>
          </p:cNvPr>
          <p:cNvSpPr>
            <a:spLocks noGrp="1"/>
          </p:cNvSpPr>
          <p:nvPr>
            <p:ph idx="4294967295"/>
          </p:nvPr>
        </p:nvSpPr>
        <p:spPr>
          <a:xfrm>
            <a:off x="768096" y="2286000"/>
            <a:ext cx="7290055" cy="782678"/>
          </a:xfrm>
        </p:spPr>
        <p:txBody>
          <a:bodyPr>
            <a:noAutofit/>
          </a:bodyPr>
          <a:lstStyle/>
          <a:p>
            <a:r>
              <a:rPr lang="en-US" dirty="0"/>
              <a:t>It is sharded into three nodes. Each node (hosts 1–3) has different data—no single node has the same data.</a:t>
            </a:r>
          </a:p>
        </p:txBody>
      </p:sp>
      <p:sp>
        <p:nvSpPr>
          <p:cNvPr id="4" name="Footer Placeholder 3">
            <a:extLst>
              <a:ext uri="{FF2B5EF4-FFF2-40B4-BE49-F238E27FC236}">
                <a16:creationId xmlns:a16="http://schemas.microsoft.com/office/drawing/2014/main" id="{337373C2-ABB8-4438-A52C-6D47615BFB99}"/>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DE5586E-7894-490B-9D53-DD6E95C099D6}"/>
              </a:ext>
            </a:extLst>
          </p:cNvPr>
          <p:cNvSpPr>
            <a:spLocks noGrp="1"/>
          </p:cNvSpPr>
          <p:nvPr>
            <p:ph type="sldNum" sz="quarter" idx="12"/>
          </p:nvPr>
        </p:nvSpPr>
        <p:spPr/>
        <p:txBody>
          <a:bodyPr>
            <a:noAutofit/>
          </a:bodyPr>
          <a:lstStyle/>
          <a:p>
            <a:fld id="{4FAB73BC-B049-4115-A692-8D63A059BFB8}" type="slidenum">
              <a:rPr lang="en-US" smtClean="0"/>
              <a:pPr/>
              <a:t>14</a:t>
            </a:fld>
            <a:endParaRPr lang="en-US" dirty="0"/>
          </a:p>
        </p:txBody>
      </p:sp>
      <p:grpSp>
        <p:nvGrpSpPr>
          <p:cNvPr id="33" name="Group 32">
            <a:extLst>
              <a:ext uri="{FF2B5EF4-FFF2-40B4-BE49-F238E27FC236}">
                <a16:creationId xmlns:a16="http://schemas.microsoft.com/office/drawing/2014/main" id="{5B1F2113-50E2-41CE-9F92-0CEDCFF488A3}"/>
              </a:ext>
            </a:extLst>
          </p:cNvPr>
          <p:cNvGrpSpPr/>
          <p:nvPr/>
        </p:nvGrpSpPr>
        <p:grpSpPr>
          <a:xfrm>
            <a:off x="3482564" y="3385063"/>
            <a:ext cx="1855444" cy="1159329"/>
            <a:chOff x="731195" y="3265714"/>
            <a:chExt cx="1855444" cy="1159329"/>
          </a:xfrm>
        </p:grpSpPr>
        <p:sp>
          <p:nvSpPr>
            <p:cNvPr id="15" name="Rectangle 14">
              <a:extLst>
                <a:ext uri="{FF2B5EF4-FFF2-40B4-BE49-F238E27FC236}">
                  <a16:creationId xmlns:a16="http://schemas.microsoft.com/office/drawing/2014/main" id="{B0D2F09E-997F-46F5-899A-FCD1AB8FFEB1}"/>
                </a:ext>
              </a:extLst>
            </p:cNvPr>
            <p:cNvSpPr/>
            <p:nvPr/>
          </p:nvSpPr>
          <p:spPr>
            <a:xfrm>
              <a:off x="731195" y="3265714"/>
              <a:ext cx="1855444" cy="1159329"/>
            </a:xfrm>
            <a:prstGeom prst="rect">
              <a:avLst/>
            </a:prstGeom>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2</a:t>
              </a:r>
            </a:p>
          </p:txBody>
        </p:sp>
        <p:sp>
          <p:nvSpPr>
            <p:cNvPr id="31" name="Flowchart: Magnetic Disk 30">
              <a:extLst>
                <a:ext uri="{FF2B5EF4-FFF2-40B4-BE49-F238E27FC236}">
                  <a16:creationId xmlns:a16="http://schemas.microsoft.com/office/drawing/2014/main" id="{C8535BE4-D0F5-462C-BEA8-33B3C85759DA}"/>
                </a:ext>
              </a:extLst>
            </p:cNvPr>
            <p:cNvSpPr/>
            <p:nvPr/>
          </p:nvSpPr>
          <p:spPr>
            <a:xfrm>
              <a:off x="892798" y="3724450"/>
              <a:ext cx="1532237" cy="539249"/>
            </a:xfrm>
            <a:prstGeom prst="flowChartMagneticDisk">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grpSp>
        <p:nvGrpSpPr>
          <p:cNvPr id="41" name="Group 40">
            <a:extLst>
              <a:ext uri="{FF2B5EF4-FFF2-40B4-BE49-F238E27FC236}">
                <a16:creationId xmlns:a16="http://schemas.microsoft.com/office/drawing/2014/main" id="{C1DBBF2A-AFDE-4FB0-A36E-542FF07FCBED}"/>
              </a:ext>
            </a:extLst>
          </p:cNvPr>
          <p:cNvGrpSpPr/>
          <p:nvPr/>
        </p:nvGrpSpPr>
        <p:grpSpPr>
          <a:xfrm>
            <a:off x="911964" y="3379492"/>
            <a:ext cx="1855444" cy="1159329"/>
            <a:chOff x="3502764" y="3238109"/>
            <a:chExt cx="1855444" cy="1159329"/>
          </a:xfrm>
        </p:grpSpPr>
        <p:sp>
          <p:nvSpPr>
            <p:cNvPr id="35" name="Rectangle 34">
              <a:extLst>
                <a:ext uri="{FF2B5EF4-FFF2-40B4-BE49-F238E27FC236}">
                  <a16:creationId xmlns:a16="http://schemas.microsoft.com/office/drawing/2014/main" id="{9C67A47E-7DDC-4519-8DA0-6F9EB4177566}"/>
                </a:ext>
              </a:extLst>
            </p:cNvPr>
            <p:cNvSpPr/>
            <p:nvPr/>
          </p:nvSpPr>
          <p:spPr>
            <a:xfrm>
              <a:off x="3502764" y="3238109"/>
              <a:ext cx="1855444" cy="1159329"/>
            </a:xfrm>
            <a:prstGeom prst="rect">
              <a:avLst/>
            </a:prstGeom>
            <a:ln>
              <a:solidFill>
                <a:srgbClr val="595959"/>
              </a:solidFill>
            </a:ln>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1</a:t>
              </a:r>
            </a:p>
          </p:txBody>
        </p:sp>
        <p:sp>
          <p:nvSpPr>
            <p:cNvPr id="40" name="Flowchart: Magnetic Disk 39">
              <a:extLst>
                <a:ext uri="{FF2B5EF4-FFF2-40B4-BE49-F238E27FC236}">
                  <a16:creationId xmlns:a16="http://schemas.microsoft.com/office/drawing/2014/main" id="{87E68956-2D4B-4FAD-B16B-1DD3462AC65B}"/>
                </a:ext>
              </a:extLst>
            </p:cNvPr>
            <p:cNvSpPr/>
            <p:nvPr/>
          </p:nvSpPr>
          <p:spPr>
            <a:xfrm>
              <a:off x="3664367" y="3698093"/>
              <a:ext cx="1532237" cy="539249"/>
            </a:xfrm>
            <a:prstGeom prst="flowChartMagneticDisk">
              <a:avLst/>
            </a:prstGeom>
            <a:solidFill>
              <a:srgbClr val="595959"/>
            </a:solidFill>
            <a:ln>
              <a:solidFill>
                <a:schemeClr val="bg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ctr"/>
              <a:endParaRPr lang="en-US" dirty="0"/>
            </a:p>
          </p:txBody>
        </p:sp>
      </p:grpSp>
      <p:grpSp>
        <p:nvGrpSpPr>
          <p:cNvPr id="50" name="Group 49">
            <a:extLst>
              <a:ext uri="{FF2B5EF4-FFF2-40B4-BE49-F238E27FC236}">
                <a16:creationId xmlns:a16="http://schemas.microsoft.com/office/drawing/2014/main" id="{00487B3B-25B2-4A71-9C75-5625E6AAC584}"/>
              </a:ext>
            </a:extLst>
          </p:cNvPr>
          <p:cNvGrpSpPr/>
          <p:nvPr/>
        </p:nvGrpSpPr>
        <p:grpSpPr>
          <a:xfrm>
            <a:off x="5982459" y="3382422"/>
            <a:ext cx="1855444" cy="1159329"/>
            <a:chOff x="6096759" y="3230022"/>
            <a:chExt cx="1855444" cy="1159329"/>
          </a:xfrm>
        </p:grpSpPr>
        <p:sp>
          <p:nvSpPr>
            <p:cNvPr id="47" name="Rectangle 46">
              <a:extLst>
                <a:ext uri="{FF2B5EF4-FFF2-40B4-BE49-F238E27FC236}">
                  <a16:creationId xmlns:a16="http://schemas.microsoft.com/office/drawing/2014/main" id="{BF9A453E-E082-49ED-8BA9-D385F7C320F8}"/>
                </a:ext>
              </a:extLst>
            </p:cNvPr>
            <p:cNvSpPr/>
            <p:nvPr/>
          </p:nvSpPr>
          <p:spPr>
            <a:xfrm>
              <a:off x="6096759" y="3230022"/>
              <a:ext cx="1855444" cy="1159329"/>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3</a:t>
              </a:r>
            </a:p>
          </p:txBody>
        </p:sp>
        <p:sp>
          <p:nvSpPr>
            <p:cNvPr id="49" name="Flowchart: Magnetic Disk 48">
              <a:extLst>
                <a:ext uri="{FF2B5EF4-FFF2-40B4-BE49-F238E27FC236}">
                  <a16:creationId xmlns:a16="http://schemas.microsoft.com/office/drawing/2014/main" id="{4155FFD1-32AA-4051-9084-E4C74087237B}"/>
                </a:ext>
              </a:extLst>
            </p:cNvPr>
            <p:cNvSpPr/>
            <p:nvPr/>
          </p:nvSpPr>
          <p:spPr>
            <a:xfrm>
              <a:off x="6258362" y="3724450"/>
              <a:ext cx="1532237" cy="539249"/>
            </a:xfrm>
            <a:prstGeom prst="flowChartMagneticDisk">
              <a:avLst/>
            </a:prstGeom>
            <a:solidFill>
              <a:srgbClr val="7F7F7F"/>
            </a:solidFill>
            <a:ln>
              <a:solidFill>
                <a:srgbClr val="595959"/>
              </a:solid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a:endParaRPr lang="en-US" dirty="0"/>
            </a:p>
          </p:txBody>
        </p:sp>
      </p:grpSp>
    </p:spTree>
    <p:extLst>
      <p:ext uri="{BB962C8B-B14F-4D97-AF65-F5344CB8AC3E}">
        <p14:creationId xmlns:p14="http://schemas.microsoft.com/office/powerpoint/2010/main" val="35345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8" name="Straight Connector 57">
            <a:extLst>
              <a:ext uri="{FF2B5EF4-FFF2-40B4-BE49-F238E27FC236}">
                <a16:creationId xmlns:a16="http://schemas.microsoft.com/office/drawing/2014/main" id="{16B8F358-8200-4E04-8F6E-BB2AD692F4A6}"/>
              </a:ext>
            </a:extLst>
          </p:cNvPr>
          <p:cNvCxnSpPr>
            <a:cxnSpLocks/>
          </p:cNvCxnSpPr>
          <p:nvPr/>
        </p:nvCxnSpPr>
        <p:spPr>
          <a:xfrm>
            <a:off x="6910179" y="4548688"/>
            <a:ext cx="0" cy="513349"/>
          </a:xfrm>
          <a:prstGeom prst="line">
            <a:avLst/>
          </a:prstGeom>
          <a:ln w="3810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DAFFB9B-390A-4EE5-A9B0-5C1BA48A5139}"/>
              </a:ext>
            </a:extLst>
          </p:cNvPr>
          <p:cNvCxnSpPr>
            <a:cxnSpLocks/>
          </p:cNvCxnSpPr>
          <p:nvPr/>
        </p:nvCxnSpPr>
        <p:spPr>
          <a:xfrm>
            <a:off x="4404220" y="4544392"/>
            <a:ext cx="0" cy="513349"/>
          </a:xfrm>
          <a:prstGeom prst="line">
            <a:avLst/>
          </a:prstGeom>
          <a:ln w="38100">
            <a:solidFill>
              <a:srgbClr val="1CADE4"/>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C39EF30-8490-4D5C-ABD7-840C1C57B8C6}"/>
              </a:ext>
            </a:extLst>
          </p:cNvPr>
          <p:cNvSpPr>
            <a:spLocks noGrp="1"/>
          </p:cNvSpPr>
          <p:nvPr>
            <p:ph type="title"/>
          </p:nvPr>
        </p:nvSpPr>
        <p:spPr/>
        <p:txBody>
          <a:bodyPr>
            <a:noAutofit/>
          </a:bodyPr>
          <a:lstStyle/>
          <a:p>
            <a:r>
              <a:rPr lang="en-US" dirty="0"/>
              <a:t>MongoDB Cluster Visualized</a:t>
            </a:r>
          </a:p>
        </p:txBody>
      </p:sp>
      <p:sp>
        <p:nvSpPr>
          <p:cNvPr id="3" name="Content Placeholder 2">
            <a:extLst>
              <a:ext uri="{FF2B5EF4-FFF2-40B4-BE49-F238E27FC236}">
                <a16:creationId xmlns:a16="http://schemas.microsoft.com/office/drawing/2014/main" id="{81AEFEDA-954C-4F5B-8B5A-1F38162F5FAE}"/>
              </a:ext>
            </a:extLst>
          </p:cNvPr>
          <p:cNvSpPr>
            <a:spLocks noGrp="1"/>
          </p:cNvSpPr>
          <p:nvPr>
            <p:ph idx="4294967295"/>
          </p:nvPr>
        </p:nvSpPr>
        <p:spPr>
          <a:xfrm>
            <a:off x="768096" y="2286000"/>
            <a:ext cx="7290055" cy="782678"/>
          </a:xfrm>
        </p:spPr>
        <p:txBody>
          <a:bodyPr>
            <a:noAutofit/>
          </a:bodyPr>
          <a:lstStyle/>
          <a:p>
            <a:r>
              <a:rPr lang="en-US" dirty="0"/>
              <a:t>Each of the three nodes has one replica. Hosts 4–6 are a mirror copy of hosts 1–3, respectively.</a:t>
            </a:r>
          </a:p>
        </p:txBody>
      </p:sp>
      <p:sp>
        <p:nvSpPr>
          <p:cNvPr id="4" name="Footer Placeholder 3">
            <a:extLst>
              <a:ext uri="{FF2B5EF4-FFF2-40B4-BE49-F238E27FC236}">
                <a16:creationId xmlns:a16="http://schemas.microsoft.com/office/drawing/2014/main" id="{337373C2-ABB8-4438-A52C-6D47615BFB99}"/>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DE5586E-7894-490B-9D53-DD6E95C099D6}"/>
              </a:ext>
            </a:extLst>
          </p:cNvPr>
          <p:cNvSpPr>
            <a:spLocks noGrp="1"/>
          </p:cNvSpPr>
          <p:nvPr>
            <p:ph type="sldNum" sz="quarter" idx="12"/>
          </p:nvPr>
        </p:nvSpPr>
        <p:spPr/>
        <p:txBody>
          <a:bodyPr>
            <a:noAutofit/>
          </a:bodyPr>
          <a:lstStyle/>
          <a:p>
            <a:fld id="{4FAB73BC-B049-4115-A692-8D63A059BFB8}" type="slidenum">
              <a:rPr lang="en-US" smtClean="0"/>
              <a:pPr/>
              <a:t>15</a:t>
            </a:fld>
            <a:endParaRPr lang="en-US" dirty="0"/>
          </a:p>
        </p:txBody>
      </p:sp>
      <p:cxnSp>
        <p:nvCxnSpPr>
          <p:cNvPr id="24" name="Straight Connector 23">
            <a:extLst>
              <a:ext uri="{FF2B5EF4-FFF2-40B4-BE49-F238E27FC236}">
                <a16:creationId xmlns:a16="http://schemas.microsoft.com/office/drawing/2014/main" id="{DAC45EE1-AB0E-4355-9108-B58D40C507DD}"/>
              </a:ext>
            </a:extLst>
          </p:cNvPr>
          <p:cNvCxnSpPr>
            <a:cxnSpLocks/>
          </p:cNvCxnSpPr>
          <p:nvPr/>
        </p:nvCxnSpPr>
        <p:spPr>
          <a:xfrm>
            <a:off x="1920342" y="4541751"/>
            <a:ext cx="0" cy="513349"/>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5B1F2113-50E2-41CE-9F92-0CEDCFF488A3}"/>
              </a:ext>
            </a:extLst>
          </p:cNvPr>
          <p:cNvGrpSpPr/>
          <p:nvPr/>
        </p:nvGrpSpPr>
        <p:grpSpPr>
          <a:xfrm>
            <a:off x="3482564" y="3385063"/>
            <a:ext cx="1855444" cy="1159329"/>
            <a:chOff x="731195" y="3265714"/>
            <a:chExt cx="1855444" cy="1159329"/>
          </a:xfrm>
        </p:grpSpPr>
        <p:sp>
          <p:nvSpPr>
            <p:cNvPr id="15" name="Rectangle 14">
              <a:extLst>
                <a:ext uri="{FF2B5EF4-FFF2-40B4-BE49-F238E27FC236}">
                  <a16:creationId xmlns:a16="http://schemas.microsoft.com/office/drawing/2014/main" id="{B0D2F09E-997F-46F5-899A-FCD1AB8FFEB1}"/>
                </a:ext>
              </a:extLst>
            </p:cNvPr>
            <p:cNvSpPr/>
            <p:nvPr/>
          </p:nvSpPr>
          <p:spPr>
            <a:xfrm>
              <a:off x="731195" y="3265714"/>
              <a:ext cx="1855444" cy="1159329"/>
            </a:xfrm>
            <a:prstGeom prst="rect">
              <a:avLst/>
            </a:prstGeom>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2</a:t>
              </a:r>
            </a:p>
          </p:txBody>
        </p:sp>
        <p:sp>
          <p:nvSpPr>
            <p:cNvPr id="31" name="Flowchart: Magnetic Disk 30">
              <a:extLst>
                <a:ext uri="{FF2B5EF4-FFF2-40B4-BE49-F238E27FC236}">
                  <a16:creationId xmlns:a16="http://schemas.microsoft.com/office/drawing/2014/main" id="{C8535BE4-D0F5-462C-BEA8-33B3C85759DA}"/>
                </a:ext>
              </a:extLst>
            </p:cNvPr>
            <p:cNvSpPr/>
            <p:nvPr/>
          </p:nvSpPr>
          <p:spPr>
            <a:xfrm>
              <a:off x="892798" y="3724450"/>
              <a:ext cx="1532237" cy="539249"/>
            </a:xfrm>
            <a:prstGeom prst="flowChartMagneticDisk">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grpSp>
        <p:nvGrpSpPr>
          <p:cNvPr id="45" name="Group 44">
            <a:extLst>
              <a:ext uri="{FF2B5EF4-FFF2-40B4-BE49-F238E27FC236}">
                <a16:creationId xmlns:a16="http://schemas.microsoft.com/office/drawing/2014/main" id="{666FAFC0-50B4-4717-A1CA-F0CD3AAFFA1C}"/>
              </a:ext>
            </a:extLst>
          </p:cNvPr>
          <p:cNvGrpSpPr/>
          <p:nvPr/>
        </p:nvGrpSpPr>
        <p:grpSpPr>
          <a:xfrm>
            <a:off x="3507019" y="5033066"/>
            <a:ext cx="1855444" cy="1159329"/>
            <a:chOff x="755650" y="4902700"/>
            <a:chExt cx="1855444" cy="1159329"/>
          </a:xfrm>
        </p:grpSpPr>
        <p:sp>
          <p:nvSpPr>
            <p:cNvPr id="29" name="Rectangle 28">
              <a:extLst>
                <a:ext uri="{FF2B5EF4-FFF2-40B4-BE49-F238E27FC236}">
                  <a16:creationId xmlns:a16="http://schemas.microsoft.com/office/drawing/2014/main" id="{01D5C316-E6DA-439C-8905-92CE1C0F1879}"/>
                </a:ext>
              </a:extLst>
            </p:cNvPr>
            <p:cNvSpPr/>
            <p:nvPr/>
          </p:nvSpPr>
          <p:spPr>
            <a:xfrm>
              <a:off x="755650" y="4902700"/>
              <a:ext cx="1855444" cy="1159329"/>
            </a:xfrm>
            <a:prstGeom prst="rect">
              <a:avLst/>
            </a:prstGeom>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5</a:t>
              </a:r>
            </a:p>
          </p:txBody>
        </p:sp>
        <p:sp>
          <p:nvSpPr>
            <p:cNvPr id="32" name="Flowchart: Magnetic Disk 31">
              <a:extLst>
                <a:ext uri="{FF2B5EF4-FFF2-40B4-BE49-F238E27FC236}">
                  <a16:creationId xmlns:a16="http://schemas.microsoft.com/office/drawing/2014/main" id="{7BC96EEB-9962-4CE0-909E-3FE11F0D395C}"/>
                </a:ext>
              </a:extLst>
            </p:cNvPr>
            <p:cNvSpPr/>
            <p:nvPr/>
          </p:nvSpPr>
          <p:spPr>
            <a:xfrm>
              <a:off x="892798" y="5362177"/>
              <a:ext cx="1532237" cy="539249"/>
            </a:xfrm>
            <a:prstGeom prst="flowChartMagneticDisk">
              <a:avLst/>
            </a:prstGeom>
            <a:solidFill>
              <a:schemeClr val="accent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grpSp>
        <p:nvGrpSpPr>
          <p:cNvPr id="41" name="Group 40">
            <a:extLst>
              <a:ext uri="{FF2B5EF4-FFF2-40B4-BE49-F238E27FC236}">
                <a16:creationId xmlns:a16="http://schemas.microsoft.com/office/drawing/2014/main" id="{C1DBBF2A-AFDE-4FB0-A36E-542FF07FCBED}"/>
              </a:ext>
            </a:extLst>
          </p:cNvPr>
          <p:cNvGrpSpPr/>
          <p:nvPr/>
        </p:nvGrpSpPr>
        <p:grpSpPr>
          <a:xfrm>
            <a:off x="911964" y="3379492"/>
            <a:ext cx="1855444" cy="1159329"/>
            <a:chOff x="3502764" y="3238109"/>
            <a:chExt cx="1855444" cy="1159329"/>
          </a:xfrm>
        </p:grpSpPr>
        <p:sp>
          <p:nvSpPr>
            <p:cNvPr id="35" name="Rectangle 34">
              <a:extLst>
                <a:ext uri="{FF2B5EF4-FFF2-40B4-BE49-F238E27FC236}">
                  <a16:creationId xmlns:a16="http://schemas.microsoft.com/office/drawing/2014/main" id="{9C67A47E-7DDC-4519-8DA0-6F9EB4177566}"/>
                </a:ext>
              </a:extLst>
            </p:cNvPr>
            <p:cNvSpPr/>
            <p:nvPr/>
          </p:nvSpPr>
          <p:spPr>
            <a:xfrm>
              <a:off x="3502764" y="3238109"/>
              <a:ext cx="1855444" cy="1159329"/>
            </a:xfrm>
            <a:prstGeom prst="rect">
              <a:avLst/>
            </a:prstGeom>
            <a:ln>
              <a:solidFill>
                <a:srgbClr val="595959"/>
              </a:solidFill>
            </a:ln>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1</a:t>
              </a:r>
            </a:p>
          </p:txBody>
        </p:sp>
        <p:sp>
          <p:nvSpPr>
            <p:cNvPr id="40" name="Flowchart: Magnetic Disk 39">
              <a:extLst>
                <a:ext uri="{FF2B5EF4-FFF2-40B4-BE49-F238E27FC236}">
                  <a16:creationId xmlns:a16="http://schemas.microsoft.com/office/drawing/2014/main" id="{87E68956-2D4B-4FAD-B16B-1DD3462AC65B}"/>
                </a:ext>
              </a:extLst>
            </p:cNvPr>
            <p:cNvSpPr/>
            <p:nvPr/>
          </p:nvSpPr>
          <p:spPr>
            <a:xfrm>
              <a:off x="3664367" y="3698093"/>
              <a:ext cx="1532237" cy="539249"/>
            </a:xfrm>
            <a:prstGeom prst="flowChartMagneticDisk">
              <a:avLst/>
            </a:prstGeom>
            <a:solidFill>
              <a:srgbClr val="595959"/>
            </a:solidFill>
            <a:ln>
              <a:solidFill>
                <a:schemeClr val="bg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ctr"/>
              <a:endParaRPr lang="en-US" dirty="0"/>
            </a:p>
          </p:txBody>
        </p:sp>
      </p:grpSp>
      <p:grpSp>
        <p:nvGrpSpPr>
          <p:cNvPr id="42" name="Group 41">
            <a:extLst>
              <a:ext uri="{FF2B5EF4-FFF2-40B4-BE49-F238E27FC236}">
                <a16:creationId xmlns:a16="http://schemas.microsoft.com/office/drawing/2014/main" id="{5FF5F2EB-0E16-47F7-983C-391F93A2F634}"/>
              </a:ext>
            </a:extLst>
          </p:cNvPr>
          <p:cNvGrpSpPr/>
          <p:nvPr/>
        </p:nvGrpSpPr>
        <p:grpSpPr>
          <a:xfrm>
            <a:off x="900633" y="5036380"/>
            <a:ext cx="1855444" cy="1159329"/>
            <a:chOff x="3502764" y="3238109"/>
            <a:chExt cx="1855444" cy="1159329"/>
          </a:xfrm>
        </p:grpSpPr>
        <p:sp>
          <p:nvSpPr>
            <p:cNvPr id="43" name="Rectangle 42">
              <a:extLst>
                <a:ext uri="{FF2B5EF4-FFF2-40B4-BE49-F238E27FC236}">
                  <a16:creationId xmlns:a16="http://schemas.microsoft.com/office/drawing/2014/main" id="{45AD61D9-18B9-4131-89F8-F4D406FD70EF}"/>
                </a:ext>
              </a:extLst>
            </p:cNvPr>
            <p:cNvSpPr/>
            <p:nvPr/>
          </p:nvSpPr>
          <p:spPr>
            <a:xfrm>
              <a:off x="3502764" y="3238109"/>
              <a:ext cx="1855444" cy="1159329"/>
            </a:xfrm>
            <a:prstGeom prst="rect">
              <a:avLst/>
            </a:prstGeom>
            <a:ln>
              <a:solidFill>
                <a:srgbClr val="595959"/>
              </a:solidFill>
            </a:ln>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4</a:t>
              </a:r>
            </a:p>
          </p:txBody>
        </p:sp>
        <p:sp>
          <p:nvSpPr>
            <p:cNvPr id="44" name="Flowchart: Magnetic Disk 43">
              <a:extLst>
                <a:ext uri="{FF2B5EF4-FFF2-40B4-BE49-F238E27FC236}">
                  <a16:creationId xmlns:a16="http://schemas.microsoft.com/office/drawing/2014/main" id="{70364398-08DD-4A81-9BCC-8A8602DCAD7A}"/>
                </a:ext>
              </a:extLst>
            </p:cNvPr>
            <p:cNvSpPr/>
            <p:nvPr/>
          </p:nvSpPr>
          <p:spPr>
            <a:xfrm>
              <a:off x="3664367" y="3698093"/>
              <a:ext cx="1532237" cy="539249"/>
            </a:xfrm>
            <a:prstGeom prst="flowChartMagneticDisk">
              <a:avLst/>
            </a:prstGeom>
            <a:solidFill>
              <a:srgbClr val="595959"/>
            </a:solidFill>
            <a:ln>
              <a:solidFill>
                <a:schemeClr val="bg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ctr"/>
              <a:endParaRPr lang="en-US" dirty="0"/>
            </a:p>
          </p:txBody>
        </p:sp>
      </p:grpSp>
      <p:grpSp>
        <p:nvGrpSpPr>
          <p:cNvPr id="50" name="Group 49">
            <a:extLst>
              <a:ext uri="{FF2B5EF4-FFF2-40B4-BE49-F238E27FC236}">
                <a16:creationId xmlns:a16="http://schemas.microsoft.com/office/drawing/2014/main" id="{00487B3B-25B2-4A71-9C75-5625E6AAC584}"/>
              </a:ext>
            </a:extLst>
          </p:cNvPr>
          <p:cNvGrpSpPr/>
          <p:nvPr/>
        </p:nvGrpSpPr>
        <p:grpSpPr>
          <a:xfrm>
            <a:off x="5982459" y="3382422"/>
            <a:ext cx="1855444" cy="1159329"/>
            <a:chOff x="6096759" y="3230022"/>
            <a:chExt cx="1855444" cy="1159329"/>
          </a:xfrm>
        </p:grpSpPr>
        <p:sp>
          <p:nvSpPr>
            <p:cNvPr id="47" name="Rectangle 46">
              <a:extLst>
                <a:ext uri="{FF2B5EF4-FFF2-40B4-BE49-F238E27FC236}">
                  <a16:creationId xmlns:a16="http://schemas.microsoft.com/office/drawing/2014/main" id="{BF9A453E-E082-49ED-8BA9-D385F7C320F8}"/>
                </a:ext>
              </a:extLst>
            </p:cNvPr>
            <p:cNvSpPr/>
            <p:nvPr/>
          </p:nvSpPr>
          <p:spPr>
            <a:xfrm>
              <a:off x="6096759" y="3230022"/>
              <a:ext cx="1855444" cy="1159329"/>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3</a:t>
              </a:r>
            </a:p>
          </p:txBody>
        </p:sp>
        <p:sp>
          <p:nvSpPr>
            <p:cNvPr id="49" name="Flowchart: Magnetic Disk 48">
              <a:extLst>
                <a:ext uri="{FF2B5EF4-FFF2-40B4-BE49-F238E27FC236}">
                  <a16:creationId xmlns:a16="http://schemas.microsoft.com/office/drawing/2014/main" id="{4155FFD1-32AA-4051-9084-E4C74087237B}"/>
                </a:ext>
              </a:extLst>
            </p:cNvPr>
            <p:cNvSpPr/>
            <p:nvPr/>
          </p:nvSpPr>
          <p:spPr>
            <a:xfrm>
              <a:off x="6258362" y="3724450"/>
              <a:ext cx="1532237" cy="539249"/>
            </a:xfrm>
            <a:prstGeom prst="flowChartMagneticDisk">
              <a:avLst/>
            </a:prstGeom>
            <a:solidFill>
              <a:srgbClr val="7F7F7F"/>
            </a:solidFill>
            <a:ln>
              <a:solidFill>
                <a:srgbClr val="595959"/>
              </a:solid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a:endParaRPr lang="en-US" dirty="0"/>
            </a:p>
          </p:txBody>
        </p:sp>
      </p:grpSp>
      <p:grpSp>
        <p:nvGrpSpPr>
          <p:cNvPr id="51" name="Group 50">
            <a:extLst>
              <a:ext uri="{FF2B5EF4-FFF2-40B4-BE49-F238E27FC236}">
                <a16:creationId xmlns:a16="http://schemas.microsoft.com/office/drawing/2014/main" id="{EE954999-5023-4CB7-9922-640F5773282F}"/>
              </a:ext>
            </a:extLst>
          </p:cNvPr>
          <p:cNvGrpSpPr/>
          <p:nvPr/>
        </p:nvGrpSpPr>
        <p:grpSpPr>
          <a:xfrm>
            <a:off x="5982458" y="5031797"/>
            <a:ext cx="1855444" cy="1159329"/>
            <a:chOff x="6096759" y="3230022"/>
            <a:chExt cx="1855444" cy="1159329"/>
          </a:xfrm>
        </p:grpSpPr>
        <p:sp>
          <p:nvSpPr>
            <p:cNvPr id="52" name="Rectangle 51">
              <a:extLst>
                <a:ext uri="{FF2B5EF4-FFF2-40B4-BE49-F238E27FC236}">
                  <a16:creationId xmlns:a16="http://schemas.microsoft.com/office/drawing/2014/main" id="{957FECBA-C1F6-4DD9-941A-94A755BE8254}"/>
                </a:ext>
              </a:extLst>
            </p:cNvPr>
            <p:cNvSpPr/>
            <p:nvPr/>
          </p:nvSpPr>
          <p:spPr>
            <a:xfrm>
              <a:off x="6096759" y="3230022"/>
              <a:ext cx="1855444" cy="1159329"/>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6</a:t>
              </a:r>
            </a:p>
          </p:txBody>
        </p:sp>
        <p:sp>
          <p:nvSpPr>
            <p:cNvPr id="53" name="Flowchart: Magnetic Disk 52">
              <a:extLst>
                <a:ext uri="{FF2B5EF4-FFF2-40B4-BE49-F238E27FC236}">
                  <a16:creationId xmlns:a16="http://schemas.microsoft.com/office/drawing/2014/main" id="{15A2F132-9644-4347-BAD0-84B6FDEC477C}"/>
                </a:ext>
              </a:extLst>
            </p:cNvPr>
            <p:cNvSpPr/>
            <p:nvPr/>
          </p:nvSpPr>
          <p:spPr>
            <a:xfrm>
              <a:off x="6258362" y="3724450"/>
              <a:ext cx="1532237" cy="539249"/>
            </a:xfrm>
            <a:prstGeom prst="flowChartMagneticDisk">
              <a:avLst/>
            </a:prstGeom>
            <a:solidFill>
              <a:srgbClr val="7F7F7F"/>
            </a:solidFill>
            <a:ln>
              <a:solidFill>
                <a:srgbClr val="595959"/>
              </a:solid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a:endParaRPr lang="en-US" dirty="0"/>
            </a:p>
          </p:txBody>
        </p:sp>
      </p:grpSp>
    </p:spTree>
    <p:extLst>
      <p:ext uri="{BB962C8B-B14F-4D97-AF65-F5344CB8AC3E}">
        <p14:creationId xmlns:p14="http://schemas.microsoft.com/office/powerpoint/2010/main" val="3787341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16</a:t>
            </a:fld>
            <a:endParaRPr lang="en-US" dirty="0"/>
          </a:p>
        </p:txBody>
      </p:sp>
    </p:spTree>
    <p:extLst>
      <p:ext uri="{BB962C8B-B14F-4D97-AF65-F5344CB8AC3E}">
        <p14:creationId xmlns:p14="http://schemas.microsoft.com/office/powerpoint/2010/main" val="2460436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3831BFF-48DB-4B9D-87DD-B1F0727BBF44}"/>
              </a:ext>
            </a:extLst>
          </p:cNvPr>
          <p:cNvSpPr/>
          <p:nvPr/>
        </p:nvSpPr>
        <p:spPr>
          <a:xfrm>
            <a:off x="466165" y="555812"/>
            <a:ext cx="5581607" cy="5719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4" name="Footer Placeholder 3">
            <a:extLst>
              <a:ext uri="{FF2B5EF4-FFF2-40B4-BE49-F238E27FC236}">
                <a16:creationId xmlns:a16="http://schemas.microsoft.com/office/drawing/2014/main" id="{6FE2B3A6-3E16-462A-BF1D-490A346B062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8241441-8C35-41DF-BE99-1C22F349F1EB}"/>
              </a:ext>
            </a:extLst>
          </p:cNvPr>
          <p:cNvSpPr>
            <a:spLocks noGrp="1"/>
          </p:cNvSpPr>
          <p:nvPr>
            <p:ph type="sldNum" sz="quarter" idx="12"/>
          </p:nvPr>
        </p:nvSpPr>
        <p:spPr/>
        <p:txBody>
          <a:bodyPr>
            <a:noAutofit/>
          </a:bodyPr>
          <a:lstStyle/>
          <a:p>
            <a:fld id="{4FAB73BC-B049-4115-A692-8D63A059BFB8}" type="slidenum">
              <a:rPr lang="en-US" smtClean="0"/>
              <a:pPr/>
              <a:t>17</a:t>
            </a:fld>
            <a:endParaRPr lang="en-US" dirty="0"/>
          </a:p>
        </p:txBody>
      </p:sp>
      <p:sp>
        <p:nvSpPr>
          <p:cNvPr id="16" name="Rectangle 15">
            <a:extLst>
              <a:ext uri="{FF2B5EF4-FFF2-40B4-BE49-F238E27FC236}">
                <a16:creationId xmlns:a16="http://schemas.microsoft.com/office/drawing/2014/main" id="{B05349F6-2C42-4E8D-A74E-CB8231526539}"/>
              </a:ext>
            </a:extLst>
          </p:cNvPr>
          <p:cNvSpPr/>
          <p:nvPr/>
        </p:nvSpPr>
        <p:spPr>
          <a:xfrm>
            <a:off x="6169375" y="554400"/>
            <a:ext cx="2508460" cy="571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cxnSp>
        <p:nvCxnSpPr>
          <p:cNvPr id="14" name="Straight Connector 13">
            <a:extLst>
              <a:ext uri="{FF2B5EF4-FFF2-40B4-BE49-F238E27FC236}">
                <a16:creationId xmlns:a16="http://schemas.microsoft.com/office/drawing/2014/main" id="{1608A3CA-6069-49E1-B0AA-EDB6C7079B59}"/>
              </a:ext>
            </a:extLst>
          </p:cNvPr>
          <p:cNvCxnSpPr>
            <a:cxnSpLocks/>
          </p:cNvCxnSpPr>
          <p:nvPr/>
        </p:nvCxnSpPr>
        <p:spPr>
          <a:xfrm>
            <a:off x="1434355" y="4625771"/>
            <a:ext cx="4159624"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ED7C33F9-7B41-43E5-99C5-7D1A5109F424}"/>
              </a:ext>
            </a:extLst>
          </p:cNvPr>
          <p:cNvSpPr txBox="1">
            <a:spLocks/>
          </p:cNvSpPr>
          <p:nvPr/>
        </p:nvSpPr>
        <p:spPr>
          <a:xfrm>
            <a:off x="1434355" y="2976249"/>
            <a:ext cx="4240304" cy="1551817"/>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4200" kern="1200" cap="none" spc="100" baseline="0">
                <a:solidFill>
                  <a:srgbClr val="EE5612"/>
                </a:solidFill>
                <a:latin typeface="Sherman Serif Book" charset="0"/>
                <a:ea typeface="Sherman Serif Book" charset="0"/>
                <a:cs typeface="Sherman Serif Book" charset="0"/>
              </a:defRPr>
            </a:lvl1pPr>
          </a:lstStyle>
          <a:p>
            <a:r>
              <a:rPr lang="en-US" dirty="0"/>
              <a:t>MongoDB Data Model And Basic Commands</a:t>
            </a:r>
          </a:p>
        </p:txBody>
      </p:sp>
    </p:spTree>
    <p:extLst>
      <p:ext uri="{BB962C8B-B14F-4D97-AF65-F5344CB8AC3E}">
        <p14:creationId xmlns:p14="http://schemas.microsoft.com/office/powerpoint/2010/main" val="1615540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069C7-705A-4007-93DE-D4086B1D30BF}"/>
              </a:ext>
            </a:extLst>
          </p:cNvPr>
          <p:cNvSpPr>
            <a:spLocks noGrp="1"/>
          </p:cNvSpPr>
          <p:nvPr>
            <p:ph type="title"/>
          </p:nvPr>
        </p:nvSpPr>
        <p:spPr/>
        <p:txBody>
          <a:bodyPr/>
          <a:lstStyle/>
          <a:p>
            <a:r>
              <a:rPr lang="en-US" dirty="0"/>
              <a:t>MongoDB Data Model</a:t>
            </a:r>
          </a:p>
        </p:txBody>
      </p:sp>
      <p:graphicFrame>
        <p:nvGraphicFramePr>
          <p:cNvPr id="7" name="Content Placeholder 2">
            <a:extLst>
              <a:ext uri="{FF2B5EF4-FFF2-40B4-BE49-F238E27FC236}">
                <a16:creationId xmlns:a16="http://schemas.microsoft.com/office/drawing/2014/main" id="{753002A0-DBE7-42DD-B75A-914DD1240653}"/>
              </a:ext>
            </a:extLst>
          </p:cNvPr>
          <p:cNvGraphicFramePr>
            <a:graphicFrameLocks noGrp="1"/>
          </p:cNvGraphicFramePr>
          <p:nvPr>
            <p:ph idx="4294967295"/>
            <p:extLst>
              <p:ext uri="{D42A27DB-BD31-4B8C-83A1-F6EECF244321}">
                <p14:modId xmlns:p14="http://schemas.microsoft.com/office/powerpoint/2010/main" val="1956167621"/>
              </p:ext>
            </p:extLst>
          </p:nvPr>
        </p:nvGraphicFramePr>
        <p:xfrm>
          <a:off x="927100" y="2710542"/>
          <a:ext cx="7289800" cy="3053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51095CF-F2A6-4596-A210-E2EAE3E5D5E4}"/>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44138252-F506-4AAE-98D1-AC1682E1BE68}"/>
              </a:ext>
            </a:extLst>
          </p:cNvPr>
          <p:cNvSpPr>
            <a:spLocks noGrp="1"/>
          </p:cNvSpPr>
          <p:nvPr>
            <p:ph type="sldNum" sz="quarter" idx="12"/>
          </p:nvPr>
        </p:nvSpPr>
        <p:spPr/>
        <p:txBody>
          <a:bodyPr/>
          <a:lstStyle/>
          <a:p>
            <a:fld id="{4FAB73BC-B049-4115-A692-8D63A059BFB8}" type="slidenum">
              <a:rPr lang="en-US" smtClean="0"/>
              <a:pPr/>
              <a:t>18</a:t>
            </a:fld>
            <a:endParaRPr lang="en-US" dirty="0"/>
          </a:p>
        </p:txBody>
      </p:sp>
    </p:spTree>
    <p:extLst>
      <p:ext uri="{BB962C8B-B14F-4D97-AF65-F5344CB8AC3E}">
        <p14:creationId xmlns:p14="http://schemas.microsoft.com/office/powerpoint/2010/main" val="571614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F5C2E-3C08-44DD-92FC-DB0FE2E38F2C}"/>
              </a:ext>
            </a:extLst>
          </p:cNvPr>
          <p:cNvSpPr>
            <a:spLocks noGrp="1"/>
          </p:cNvSpPr>
          <p:nvPr>
            <p:ph type="title"/>
          </p:nvPr>
        </p:nvSpPr>
        <p:spPr/>
        <p:txBody>
          <a:bodyPr/>
          <a:lstStyle/>
          <a:p>
            <a:r>
              <a:rPr lang="en-US" dirty="0"/>
              <a:t>Basic MongoDB Commands</a:t>
            </a:r>
            <a:endParaRPr lang="en-IN" dirty="0"/>
          </a:p>
        </p:txBody>
      </p:sp>
      <p:sp>
        <p:nvSpPr>
          <p:cNvPr id="3" name="Content Placeholder 2">
            <a:extLst>
              <a:ext uri="{FF2B5EF4-FFF2-40B4-BE49-F238E27FC236}">
                <a16:creationId xmlns:a16="http://schemas.microsoft.com/office/drawing/2014/main" id="{6A255B4A-CA1A-4801-9E41-D5D5E00059FD}"/>
              </a:ext>
            </a:extLst>
          </p:cNvPr>
          <p:cNvSpPr>
            <a:spLocks noGrp="1"/>
          </p:cNvSpPr>
          <p:nvPr>
            <p:ph idx="4294967295"/>
          </p:nvPr>
        </p:nvSpPr>
        <p:spPr>
          <a:xfrm>
            <a:off x="768096" y="2286000"/>
            <a:ext cx="7290055" cy="4023360"/>
          </a:xfrm>
        </p:spPr>
        <p:txBody>
          <a:bodyPr/>
          <a:lstStyle/>
          <a:p>
            <a:r>
              <a:rPr lang="en-US" dirty="0">
                <a:latin typeface="Consolas" panose="020B0609020204030204" pitchFamily="49" charset="0"/>
              </a:rPr>
              <a:t>use </a:t>
            </a:r>
            <a:r>
              <a:rPr lang="en-US" i="1" dirty="0">
                <a:latin typeface="Consolas" panose="020B0609020204030204" pitchFamily="49" charset="0"/>
              </a:rPr>
              <a:t>database</a:t>
            </a:r>
          </a:p>
          <a:p>
            <a:r>
              <a:rPr lang="en-US" dirty="0">
                <a:latin typeface="Consolas" panose="020B0609020204030204" pitchFamily="49" charset="0"/>
              </a:rPr>
              <a:t>show collections</a:t>
            </a:r>
          </a:p>
          <a:p>
            <a:r>
              <a:rPr lang="en-US" dirty="0">
                <a:latin typeface="Consolas" panose="020B0609020204030204" pitchFamily="49" charset="0"/>
              </a:rPr>
              <a:t>db.</a:t>
            </a:r>
            <a:r>
              <a:rPr lang="en-US" i="1" dirty="0">
                <a:latin typeface="Consolas" panose="020B0609020204030204" pitchFamily="49" charset="0"/>
              </a:rPr>
              <a:t>collection</a:t>
            </a:r>
            <a:r>
              <a:rPr lang="en-US" dirty="0">
                <a:latin typeface="Consolas" panose="020B0609020204030204" pitchFamily="49" charset="0"/>
              </a:rPr>
              <a:t>.insert(</a:t>
            </a:r>
            <a:r>
              <a:rPr lang="en-US" i="1" dirty="0">
                <a:latin typeface="Consolas" panose="020B0609020204030204" pitchFamily="49" charset="0"/>
              </a:rPr>
              <a:t>jsonData</a:t>
            </a:r>
            <a:r>
              <a:rPr lang="en-US" dirty="0">
                <a:latin typeface="Consolas" panose="020B0609020204030204" pitchFamily="49" charset="0"/>
              </a:rPr>
              <a:t>)</a:t>
            </a:r>
          </a:p>
          <a:p>
            <a:r>
              <a:rPr lang="en-US" dirty="0">
                <a:latin typeface="Consolas" panose="020B0609020204030204" pitchFamily="49" charset="0"/>
              </a:rPr>
              <a:t>db.</a:t>
            </a:r>
            <a:r>
              <a:rPr lang="en-US" i="1" dirty="0">
                <a:latin typeface="Consolas" panose="020B0609020204030204" pitchFamily="49" charset="0"/>
              </a:rPr>
              <a:t>collection</a:t>
            </a:r>
            <a:r>
              <a:rPr lang="en-US" dirty="0">
                <a:latin typeface="Consolas" panose="020B0609020204030204" pitchFamily="49" charset="0"/>
              </a:rPr>
              <a:t>.find()</a:t>
            </a:r>
          </a:p>
        </p:txBody>
      </p:sp>
      <p:sp>
        <p:nvSpPr>
          <p:cNvPr id="4" name="Footer Placeholder 3">
            <a:extLst>
              <a:ext uri="{FF2B5EF4-FFF2-40B4-BE49-F238E27FC236}">
                <a16:creationId xmlns:a16="http://schemas.microsoft.com/office/drawing/2014/main" id="{6EA067C1-A851-47F9-8EB5-8A6106ABCA20}"/>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7EAAAC9B-A0EA-42FB-B2BC-6670007E3FC7}"/>
              </a:ext>
            </a:extLst>
          </p:cNvPr>
          <p:cNvSpPr>
            <a:spLocks noGrp="1"/>
          </p:cNvSpPr>
          <p:nvPr>
            <p:ph type="sldNum" sz="quarter" idx="12"/>
          </p:nvPr>
        </p:nvSpPr>
        <p:spPr/>
        <p:txBody>
          <a:bodyPr/>
          <a:lstStyle/>
          <a:p>
            <a:fld id="{4FAB73BC-B049-4115-A692-8D63A059BFB8}" type="slidenum">
              <a:rPr lang="en-US" smtClean="0"/>
              <a:t>19</a:t>
            </a:fld>
            <a:endParaRPr lang="en-US" dirty="0"/>
          </a:p>
        </p:txBody>
      </p:sp>
    </p:spTree>
    <p:extLst>
      <p:ext uri="{BB962C8B-B14F-4D97-AF65-F5344CB8AC3E}">
        <p14:creationId xmlns:p14="http://schemas.microsoft.com/office/powerpoint/2010/main" val="21060757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3831BFF-48DB-4B9D-87DD-B1F0727BBF44}"/>
              </a:ext>
            </a:extLst>
          </p:cNvPr>
          <p:cNvSpPr/>
          <p:nvPr/>
        </p:nvSpPr>
        <p:spPr>
          <a:xfrm>
            <a:off x="466165" y="555812"/>
            <a:ext cx="5581607" cy="5719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4" name="Footer Placeholder 3">
            <a:extLst>
              <a:ext uri="{FF2B5EF4-FFF2-40B4-BE49-F238E27FC236}">
                <a16:creationId xmlns:a16="http://schemas.microsoft.com/office/drawing/2014/main" id="{6FE2B3A6-3E16-462A-BF1D-490A346B062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8241441-8C35-41DF-BE99-1C22F349F1EB}"/>
              </a:ext>
            </a:extLst>
          </p:cNvPr>
          <p:cNvSpPr>
            <a:spLocks noGrp="1"/>
          </p:cNvSpPr>
          <p:nvPr>
            <p:ph type="sldNum" sz="quarter" idx="12"/>
          </p:nvPr>
        </p:nvSpPr>
        <p:spPr/>
        <p:txBody>
          <a:bodyPr>
            <a:noAutofit/>
          </a:bodyPr>
          <a:lstStyle/>
          <a:p>
            <a:fld id="{4FAB73BC-B049-4115-A692-8D63A059BFB8}" type="slidenum">
              <a:rPr lang="en-US" smtClean="0"/>
              <a:pPr/>
              <a:t>2</a:t>
            </a:fld>
            <a:endParaRPr lang="en-US" dirty="0"/>
          </a:p>
        </p:txBody>
      </p:sp>
      <p:sp>
        <p:nvSpPr>
          <p:cNvPr id="16" name="Rectangle 15">
            <a:extLst>
              <a:ext uri="{FF2B5EF4-FFF2-40B4-BE49-F238E27FC236}">
                <a16:creationId xmlns:a16="http://schemas.microsoft.com/office/drawing/2014/main" id="{B05349F6-2C42-4E8D-A74E-CB8231526539}"/>
              </a:ext>
            </a:extLst>
          </p:cNvPr>
          <p:cNvSpPr/>
          <p:nvPr/>
        </p:nvSpPr>
        <p:spPr>
          <a:xfrm>
            <a:off x="6169375" y="554400"/>
            <a:ext cx="2508460" cy="571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cxnSp>
        <p:nvCxnSpPr>
          <p:cNvPr id="14" name="Straight Connector 13">
            <a:extLst>
              <a:ext uri="{FF2B5EF4-FFF2-40B4-BE49-F238E27FC236}">
                <a16:creationId xmlns:a16="http://schemas.microsoft.com/office/drawing/2014/main" id="{1608A3CA-6069-49E1-B0AA-EDB6C7079B59}"/>
              </a:ext>
            </a:extLst>
          </p:cNvPr>
          <p:cNvCxnSpPr>
            <a:cxnSpLocks/>
          </p:cNvCxnSpPr>
          <p:nvPr/>
        </p:nvCxnSpPr>
        <p:spPr>
          <a:xfrm>
            <a:off x="1434355" y="4625771"/>
            <a:ext cx="415962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21F5D768-2469-4449-B177-459398A5745E}"/>
              </a:ext>
            </a:extLst>
          </p:cNvPr>
          <p:cNvSpPr txBox="1">
            <a:spLocks/>
          </p:cNvSpPr>
          <p:nvPr/>
        </p:nvSpPr>
        <p:spPr>
          <a:xfrm>
            <a:off x="881743" y="3228111"/>
            <a:ext cx="4792916" cy="1299956"/>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4200" kern="1200" cap="none" spc="100" baseline="0">
                <a:solidFill>
                  <a:srgbClr val="EE5612"/>
                </a:solidFill>
                <a:latin typeface="Sherman Serif Book" charset="0"/>
                <a:ea typeface="Sherman Serif Book" charset="0"/>
                <a:cs typeface="Sherman Serif Book" charset="0"/>
              </a:defRPr>
            </a:lvl1pPr>
          </a:lstStyle>
          <a:p>
            <a:r>
              <a:rPr lang="en-US" dirty="0"/>
              <a:t>Introduction to MongoDB</a:t>
            </a:r>
          </a:p>
        </p:txBody>
      </p:sp>
    </p:spTree>
    <p:extLst>
      <p:ext uri="{BB962C8B-B14F-4D97-AF65-F5344CB8AC3E}">
        <p14:creationId xmlns:p14="http://schemas.microsoft.com/office/powerpoint/2010/main" val="1800719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61671-369A-4CE3-BDAE-D1563875138D}"/>
              </a:ext>
            </a:extLst>
          </p:cNvPr>
          <p:cNvSpPr>
            <a:spLocks noGrp="1"/>
          </p:cNvSpPr>
          <p:nvPr>
            <p:ph type="title"/>
          </p:nvPr>
        </p:nvSpPr>
        <p:spPr/>
        <p:txBody>
          <a:bodyPr/>
          <a:lstStyle/>
          <a:p>
            <a:r>
              <a:rPr lang="en-US" dirty="0"/>
              <a:t>Demo: MongoDB Basics</a:t>
            </a:r>
          </a:p>
        </p:txBody>
      </p:sp>
      <p:sp>
        <p:nvSpPr>
          <p:cNvPr id="3" name="Content Placeholder 2">
            <a:extLst>
              <a:ext uri="{FF2B5EF4-FFF2-40B4-BE49-F238E27FC236}">
                <a16:creationId xmlns:a16="http://schemas.microsoft.com/office/drawing/2014/main" id="{01C2A9F5-2C7E-4032-9D12-03D0111CF862}"/>
              </a:ext>
            </a:extLst>
          </p:cNvPr>
          <p:cNvSpPr>
            <a:spLocks noGrp="1"/>
          </p:cNvSpPr>
          <p:nvPr>
            <p:ph idx="4294967295"/>
          </p:nvPr>
        </p:nvSpPr>
        <p:spPr>
          <a:xfrm>
            <a:off x="768096" y="2286000"/>
            <a:ext cx="7290055" cy="4023360"/>
          </a:xfrm>
        </p:spPr>
        <p:txBody>
          <a:bodyPr/>
          <a:lstStyle/>
          <a:p>
            <a:r>
              <a:rPr lang="en-US" dirty="0"/>
              <a:t>Current database</a:t>
            </a:r>
          </a:p>
          <a:p>
            <a:r>
              <a:rPr lang="en-US" dirty="0"/>
              <a:t>See all databases</a:t>
            </a:r>
          </a:p>
          <a:p>
            <a:r>
              <a:rPr lang="en-US" dirty="0"/>
              <a:t>Use a database—does not need to exist!</a:t>
            </a:r>
          </a:p>
          <a:p>
            <a:r>
              <a:rPr lang="en-US" dirty="0"/>
              <a:t>See collections in a DB</a:t>
            </a:r>
          </a:p>
          <a:p>
            <a:r>
              <a:rPr lang="en-US" dirty="0"/>
              <a:t>Insert data</a:t>
            </a:r>
          </a:p>
          <a:p>
            <a:r>
              <a:rPr lang="en-US" dirty="0"/>
              <a:t>See data</a:t>
            </a:r>
          </a:p>
        </p:txBody>
      </p:sp>
      <p:sp>
        <p:nvSpPr>
          <p:cNvPr id="4" name="Footer Placeholder 3">
            <a:extLst>
              <a:ext uri="{FF2B5EF4-FFF2-40B4-BE49-F238E27FC236}">
                <a16:creationId xmlns:a16="http://schemas.microsoft.com/office/drawing/2014/main" id="{69E48893-930E-4056-8079-37BEDAB66A25}"/>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4122514C-8F80-4913-979B-7F94385A34A6}"/>
              </a:ext>
            </a:extLst>
          </p:cNvPr>
          <p:cNvSpPr>
            <a:spLocks noGrp="1"/>
          </p:cNvSpPr>
          <p:nvPr>
            <p:ph type="sldNum" sz="quarter" idx="12"/>
          </p:nvPr>
        </p:nvSpPr>
        <p:spPr/>
        <p:txBody>
          <a:bodyPr/>
          <a:lstStyle/>
          <a:p>
            <a:fld id="{4FAB73BC-B049-4115-A692-8D63A059BFB8}" type="slidenum">
              <a:rPr lang="en-US" smtClean="0"/>
              <a:pPr/>
              <a:t>20</a:t>
            </a:fld>
            <a:endParaRPr lang="en-US" dirty="0"/>
          </a:p>
        </p:txBody>
      </p:sp>
    </p:spTree>
    <p:extLst>
      <p:ext uri="{BB962C8B-B14F-4D97-AF65-F5344CB8AC3E}">
        <p14:creationId xmlns:p14="http://schemas.microsoft.com/office/powerpoint/2010/main" val="1949445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21</a:t>
            </a:fld>
            <a:endParaRPr lang="en-US" dirty="0"/>
          </a:p>
        </p:txBody>
      </p:sp>
    </p:spTree>
    <p:extLst>
      <p:ext uri="{BB962C8B-B14F-4D97-AF65-F5344CB8AC3E}">
        <p14:creationId xmlns:p14="http://schemas.microsoft.com/office/powerpoint/2010/main" val="1247778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EA41486-8BF1-42AF-9CF4-CC845749A58D}"/>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Demo: _id</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CE780BDD-0480-4ADA-B994-339B1BDF6CC7}"/>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CEEC2AB3-8870-415F-90C5-AEE69AE0928F}"/>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22</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823339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02A77-958F-42E0-ABDB-16F037521202}"/>
              </a:ext>
            </a:extLst>
          </p:cNvPr>
          <p:cNvSpPr>
            <a:spLocks noGrp="1"/>
          </p:cNvSpPr>
          <p:nvPr>
            <p:ph type="title"/>
          </p:nvPr>
        </p:nvSpPr>
        <p:spPr/>
        <p:txBody>
          <a:bodyPr/>
          <a:lstStyle/>
          <a:p>
            <a:r>
              <a:rPr lang="en-US" dirty="0"/>
              <a:t>_id</a:t>
            </a:r>
          </a:p>
        </p:txBody>
      </p:sp>
      <p:sp>
        <p:nvSpPr>
          <p:cNvPr id="3" name="Content Placeholder 2">
            <a:extLst>
              <a:ext uri="{FF2B5EF4-FFF2-40B4-BE49-F238E27FC236}">
                <a16:creationId xmlns:a16="http://schemas.microsoft.com/office/drawing/2014/main" id="{63641BF9-1417-4C5D-8DDE-C0923E173A74}"/>
              </a:ext>
            </a:extLst>
          </p:cNvPr>
          <p:cNvSpPr>
            <a:spLocks noGrp="1"/>
          </p:cNvSpPr>
          <p:nvPr>
            <p:ph idx="4294967295"/>
          </p:nvPr>
        </p:nvSpPr>
        <p:spPr>
          <a:xfrm>
            <a:off x="768096" y="2286000"/>
            <a:ext cx="3803903" cy="4023360"/>
          </a:xfrm>
        </p:spPr>
        <p:txBody>
          <a:bodyPr/>
          <a:lstStyle/>
          <a:p>
            <a:r>
              <a:rPr lang="en-US" dirty="0"/>
              <a:t>Every document in a MongoDB collection must have a unique ID. </a:t>
            </a:r>
          </a:p>
          <a:p>
            <a:r>
              <a:rPr lang="en-US" dirty="0"/>
              <a:t>This can be specified when you add the data. If you do not, one will be auto-generated.</a:t>
            </a:r>
          </a:p>
        </p:txBody>
      </p:sp>
      <p:sp>
        <p:nvSpPr>
          <p:cNvPr id="4" name="Footer Placeholder 3">
            <a:extLst>
              <a:ext uri="{FF2B5EF4-FFF2-40B4-BE49-F238E27FC236}">
                <a16:creationId xmlns:a16="http://schemas.microsoft.com/office/drawing/2014/main" id="{6CCB5181-2904-47BE-B88E-F4208CEBC38A}"/>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A8C5BD0-053C-47D8-A766-05D4C4E13CBE}"/>
              </a:ext>
            </a:extLst>
          </p:cNvPr>
          <p:cNvSpPr>
            <a:spLocks noGrp="1"/>
          </p:cNvSpPr>
          <p:nvPr>
            <p:ph type="sldNum" sz="quarter" idx="12"/>
          </p:nvPr>
        </p:nvSpPr>
        <p:spPr/>
        <p:txBody>
          <a:bodyPr/>
          <a:lstStyle/>
          <a:p>
            <a:fld id="{4FAB73BC-B049-4115-A692-8D63A059BFB8}" type="slidenum">
              <a:rPr lang="en-US" smtClean="0"/>
              <a:pPr/>
              <a:t>23</a:t>
            </a:fld>
            <a:endParaRPr lang="en-US" dirty="0"/>
          </a:p>
        </p:txBody>
      </p:sp>
      <p:pic>
        <p:nvPicPr>
          <p:cNvPr id="9" name="Graphic 8" descr="Key">
            <a:extLst>
              <a:ext uri="{FF2B5EF4-FFF2-40B4-BE49-F238E27FC236}">
                <a16:creationId xmlns:a16="http://schemas.microsoft.com/office/drawing/2014/main" id="{46606DA9-5B17-4E08-BE33-3DFDE8BF2A6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2992" b="15675"/>
          <a:stretch/>
        </p:blipFill>
        <p:spPr>
          <a:xfrm>
            <a:off x="4811484" y="2293751"/>
            <a:ext cx="3258631" cy="1998613"/>
          </a:xfrm>
          <a:prstGeom prst="rect">
            <a:avLst/>
          </a:prstGeom>
        </p:spPr>
      </p:pic>
    </p:spTree>
    <p:extLst>
      <p:ext uri="{BB962C8B-B14F-4D97-AF65-F5344CB8AC3E}">
        <p14:creationId xmlns:p14="http://schemas.microsoft.com/office/powerpoint/2010/main" val="2882039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F45BA-06A0-4683-9CAF-B3CB9FF218EF}"/>
              </a:ext>
            </a:extLst>
          </p:cNvPr>
          <p:cNvSpPr>
            <a:spLocks noGrp="1"/>
          </p:cNvSpPr>
          <p:nvPr>
            <p:ph type="title"/>
          </p:nvPr>
        </p:nvSpPr>
        <p:spPr/>
        <p:txBody>
          <a:bodyPr/>
          <a:lstStyle/>
          <a:p>
            <a:r>
              <a:rPr lang="en-US" dirty="0"/>
              <a:t>Demo: _id</a:t>
            </a:r>
          </a:p>
        </p:txBody>
      </p:sp>
      <p:sp>
        <p:nvSpPr>
          <p:cNvPr id="3" name="Content Placeholder 2">
            <a:extLst>
              <a:ext uri="{FF2B5EF4-FFF2-40B4-BE49-F238E27FC236}">
                <a16:creationId xmlns:a16="http://schemas.microsoft.com/office/drawing/2014/main" id="{1E6C495F-3801-42A6-97AC-BD732D470386}"/>
              </a:ext>
            </a:extLst>
          </p:cNvPr>
          <p:cNvSpPr>
            <a:spLocks noGrp="1"/>
          </p:cNvSpPr>
          <p:nvPr>
            <p:ph idx="4294967295"/>
          </p:nvPr>
        </p:nvSpPr>
        <p:spPr>
          <a:xfrm>
            <a:off x="768096" y="2286000"/>
            <a:ext cx="7290055" cy="4023360"/>
          </a:xfrm>
        </p:spPr>
        <p:txBody>
          <a:bodyPr/>
          <a:lstStyle/>
          <a:p>
            <a:r>
              <a:rPr lang="en-US" dirty="0"/>
              <a:t>Insert same data—just makes another ID</a:t>
            </a:r>
          </a:p>
          <a:p>
            <a:r>
              <a:rPr lang="en-US" dirty="0"/>
              <a:t>Use explicit ID</a:t>
            </a:r>
          </a:p>
          <a:p>
            <a:r>
              <a:rPr lang="en-US" dirty="0"/>
              <a:t>Cannot insert data again</a:t>
            </a:r>
          </a:p>
        </p:txBody>
      </p:sp>
      <p:sp>
        <p:nvSpPr>
          <p:cNvPr id="4" name="Footer Placeholder 3">
            <a:extLst>
              <a:ext uri="{FF2B5EF4-FFF2-40B4-BE49-F238E27FC236}">
                <a16:creationId xmlns:a16="http://schemas.microsoft.com/office/drawing/2014/main" id="{E8AF2834-6DFB-459C-B91E-E70E8225AB67}"/>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2AF93142-BEEA-41B5-8E00-AD2B25FD6AD0}"/>
              </a:ext>
            </a:extLst>
          </p:cNvPr>
          <p:cNvSpPr>
            <a:spLocks noGrp="1"/>
          </p:cNvSpPr>
          <p:nvPr>
            <p:ph type="sldNum" sz="quarter" idx="12"/>
          </p:nvPr>
        </p:nvSpPr>
        <p:spPr/>
        <p:txBody>
          <a:bodyPr/>
          <a:lstStyle/>
          <a:p>
            <a:fld id="{4FAB73BC-B049-4115-A692-8D63A059BFB8}" type="slidenum">
              <a:rPr lang="en-US" smtClean="0"/>
              <a:pPr/>
              <a:t>24</a:t>
            </a:fld>
            <a:endParaRPr lang="en-US" dirty="0"/>
          </a:p>
        </p:txBody>
      </p:sp>
    </p:spTree>
    <p:extLst>
      <p:ext uri="{BB962C8B-B14F-4D97-AF65-F5344CB8AC3E}">
        <p14:creationId xmlns:p14="http://schemas.microsoft.com/office/powerpoint/2010/main" val="779006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2849EE-0BC3-4AB7-B4DC-C2D8558A0026}"/>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Demo: Updates and Deletes</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C9619EB3-6976-4B13-8264-9B1164C1F407}"/>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4" name="Slide Number Placeholder 3">
            <a:extLst>
              <a:ext uri="{FF2B5EF4-FFF2-40B4-BE49-F238E27FC236}">
                <a16:creationId xmlns:a16="http://schemas.microsoft.com/office/drawing/2014/main" id="{4738E938-FB7A-4099-9F57-0DB34DD8096D}"/>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25</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756875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B499-35E3-4BC4-9573-534D655BC433}"/>
              </a:ext>
            </a:extLst>
          </p:cNvPr>
          <p:cNvSpPr>
            <a:spLocks noGrp="1"/>
          </p:cNvSpPr>
          <p:nvPr>
            <p:ph type="title"/>
          </p:nvPr>
        </p:nvSpPr>
        <p:spPr/>
        <p:txBody>
          <a:bodyPr/>
          <a:lstStyle/>
          <a:p>
            <a:r>
              <a:rPr lang="en-US" dirty="0"/>
              <a:t>Updates and Deletes</a:t>
            </a:r>
          </a:p>
        </p:txBody>
      </p:sp>
      <p:sp>
        <p:nvSpPr>
          <p:cNvPr id="3" name="Content Placeholder 2">
            <a:extLst>
              <a:ext uri="{FF2B5EF4-FFF2-40B4-BE49-F238E27FC236}">
                <a16:creationId xmlns:a16="http://schemas.microsoft.com/office/drawing/2014/main" id="{F8F626CE-FBF3-4B86-9B45-1D2C43CAE0EA}"/>
              </a:ext>
            </a:extLst>
          </p:cNvPr>
          <p:cNvSpPr>
            <a:spLocks noGrp="1"/>
          </p:cNvSpPr>
          <p:nvPr>
            <p:ph idx="4294967295"/>
          </p:nvPr>
        </p:nvSpPr>
        <p:spPr>
          <a:xfrm>
            <a:off x="768096" y="2286000"/>
            <a:ext cx="7290055" cy="4023360"/>
          </a:xfrm>
        </p:spPr>
        <p:txBody>
          <a:bodyPr/>
          <a:lstStyle/>
          <a:p>
            <a:r>
              <a:rPr lang="en-US" dirty="0"/>
              <a:t>You find a document and replace it with </a:t>
            </a:r>
            <a:r>
              <a:rPr lang="en-US" b="1" dirty="0"/>
              <a:t>update.</a:t>
            </a:r>
            <a:r>
              <a:rPr lang="en-US" dirty="0"/>
              <a:t> </a:t>
            </a:r>
            <a:br>
              <a:rPr lang="en-US" dirty="0"/>
            </a:br>
            <a:r>
              <a:rPr lang="en-US" b="1" dirty="0"/>
              <a:t>Partial updates are not allowed.</a:t>
            </a:r>
          </a:p>
          <a:p>
            <a:pPr marL="90000" indent="0">
              <a:buNone/>
            </a:pPr>
            <a:r>
              <a:rPr lang="en-US" dirty="0">
                <a:latin typeface="Consolas" panose="020B0609020204030204" pitchFamily="49" charset="0"/>
              </a:rPr>
              <a:t>db.</a:t>
            </a:r>
            <a:r>
              <a:rPr lang="en-US" i="1" dirty="0">
                <a:latin typeface="Consolas" panose="020B0609020204030204" pitchFamily="49" charset="0"/>
              </a:rPr>
              <a:t>collection</a:t>
            </a:r>
            <a:r>
              <a:rPr lang="en-US" dirty="0">
                <a:latin typeface="Consolas" panose="020B0609020204030204" pitchFamily="49" charset="0"/>
              </a:rPr>
              <a:t>.update(</a:t>
            </a:r>
            <a:r>
              <a:rPr lang="en-US" i="1" dirty="0">
                <a:latin typeface="Consolas" panose="020B0609020204030204" pitchFamily="49" charset="0"/>
              </a:rPr>
              <a:t>query</a:t>
            </a:r>
            <a:r>
              <a:rPr lang="en-US" dirty="0">
                <a:latin typeface="Consolas" panose="020B0609020204030204" pitchFamily="49" charset="0"/>
              </a:rPr>
              <a:t>, </a:t>
            </a:r>
            <a:r>
              <a:rPr lang="en-US" i="1" dirty="0">
                <a:latin typeface="Consolas" panose="020B0609020204030204" pitchFamily="49" charset="0"/>
              </a:rPr>
              <a:t>object</a:t>
            </a:r>
            <a:r>
              <a:rPr lang="en-US" dirty="0">
                <a:latin typeface="Consolas" panose="020B0609020204030204" pitchFamily="49" charset="0"/>
              </a:rPr>
              <a:t>)</a:t>
            </a:r>
          </a:p>
          <a:p>
            <a:r>
              <a:rPr lang="en-US" dirty="0"/>
              <a:t>You find documents and remove them with </a:t>
            </a:r>
            <a:r>
              <a:rPr lang="en-US" b="1" dirty="0"/>
              <a:t>remove.</a:t>
            </a:r>
          </a:p>
          <a:p>
            <a:r>
              <a:rPr lang="en-US" dirty="0">
                <a:latin typeface="Consolas" panose="020B0609020204030204" pitchFamily="49" charset="0"/>
              </a:rPr>
              <a:t>db.</a:t>
            </a:r>
            <a:r>
              <a:rPr lang="en-US" i="1" dirty="0">
                <a:latin typeface="Consolas" panose="020B0609020204030204" pitchFamily="49" charset="0"/>
              </a:rPr>
              <a:t>collection</a:t>
            </a:r>
            <a:r>
              <a:rPr lang="en-US" dirty="0">
                <a:latin typeface="Consolas" panose="020B0609020204030204" pitchFamily="49" charset="0"/>
              </a:rPr>
              <a:t>.remove(</a:t>
            </a:r>
            <a:r>
              <a:rPr lang="en-US" i="1" dirty="0">
                <a:latin typeface="Consolas" panose="020B0609020204030204" pitchFamily="49" charset="0"/>
              </a:rPr>
              <a:t>query</a:t>
            </a:r>
            <a:r>
              <a:rPr lang="en-US" dirty="0">
                <a:latin typeface="Consolas" panose="020B0609020204030204" pitchFamily="49" charset="0"/>
              </a:rPr>
              <a:t>)</a:t>
            </a:r>
          </a:p>
        </p:txBody>
      </p:sp>
      <p:sp>
        <p:nvSpPr>
          <p:cNvPr id="4" name="Footer Placeholder 3">
            <a:extLst>
              <a:ext uri="{FF2B5EF4-FFF2-40B4-BE49-F238E27FC236}">
                <a16:creationId xmlns:a16="http://schemas.microsoft.com/office/drawing/2014/main" id="{8C4443AF-B714-4CAC-9F0F-59EEF282553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F8252636-E048-4BBA-9AF4-F9CFB004184A}"/>
              </a:ext>
            </a:extLst>
          </p:cNvPr>
          <p:cNvSpPr>
            <a:spLocks noGrp="1"/>
          </p:cNvSpPr>
          <p:nvPr>
            <p:ph type="sldNum" sz="quarter" idx="12"/>
          </p:nvPr>
        </p:nvSpPr>
        <p:spPr/>
        <p:txBody>
          <a:bodyPr/>
          <a:lstStyle/>
          <a:p>
            <a:fld id="{4FAB73BC-B049-4115-A692-8D63A059BFB8}" type="slidenum">
              <a:rPr lang="en-US" smtClean="0"/>
              <a:pPr/>
              <a:t>26</a:t>
            </a:fld>
            <a:endParaRPr lang="en-US" dirty="0"/>
          </a:p>
        </p:txBody>
      </p:sp>
    </p:spTree>
    <p:extLst>
      <p:ext uri="{BB962C8B-B14F-4D97-AF65-F5344CB8AC3E}">
        <p14:creationId xmlns:p14="http://schemas.microsoft.com/office/powerpoint/2010/main" val="401909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B1BEF-09EB-4BC1-A1C5-B28B6B0384D5}"/>
              </a:ext>
            </a:extLst>
          </p:cNvPr>
          <p:cNvSpPr>
            <a:spLocks noGrp="1"/>
          </p:cNvSpPr>
          <p:nvPr>
            <p:ph type="title"/>
          </p:nvPr>
        </p:nvSpPr>
        <p:spPr/>
        <p:txBody>
          <a:bodyPr/>
          <a:lstStyle/>
          <a:p>
            <a:r>
              <a:rPr lang="en-US" dirty="0"/>
              <a:t>Demo: Updating and Deleting</a:t>
            </a:r>
          </a:p>
        </p:txBody>
      </p:sp>
      <p:sp>
        <p:nvSpPr>
          <p:cNvPr id="3" name="Content Placeholder 2">
            <a:extLst>
              <a:ext uri="{FF2B5EF4-FFF2-40B4-BE49-F238E27FC236}">
                <a16:creationId xmlns:a16="http://schemas.microsoft.com/office/drawing/2014/main" id="{1A22DF64-207B-432F-98FE-C593FB81B003}"/>
              </a:ext>
            </a:extLst>
          </p:cNvPr>
          <p:cNvSpPr>
            <a:spLocks noGrp="1"/>
          </p:cNvSpPr>
          <p:nvPr>
            <p:ph idx="4294967295"/>
          </p:nvPr>
        </p:nvSpPr>
        <p:spPr>
          <a:xfrm>
            <a:off x="768096" y="2286000"/>
            <a:ext cx="7290055" cy="4023360"/>
          </a:xfrm>
        </p:spPr>
        <p:txBody>
          <a:bodyPr/>
          <a:lstStyle/>
          <a:p>
            <a:r>
              <a:rPr lang="en-US" dirty="0"/>
              <a:t>Delete a group on documents</a:t>
            </a:r>
          </a:p>
          <a:p>
            <a:r>
              <a:rPr lang="en-US" dirty="0"/>
              <a:t>Update the CRV and make the vehicle type SUV</a:t>
            </a:r>
          </a:p>
          <a:p>
            <a:r>
              <a:rPr lang="en-US" dirty="0"/>
              <a:t>Partial updates don’t work!</a:t>
            </a:r>
          </a:p>
          <a:p>
            <a:r>
              <a:rPr lang="en-US" dirty="0"/>
              <a:t>The document gets replaced</a:t>
            </a:r>
          </a:p>
          <a:p>
            <a:r>
              <a:rPr lang="en-US" dirty="0"/>
              <a:t>JavaScript for partial updates</a:t>
            </a:r>
          </a:p>
        </p:txBody>
      </p:sp>
      <p:sp>
        <p:nvSpPr>
          <p:cNvPr id="4" name="Footer Placeholder 3">
            <a:extLst>
              <a:ext uri="{FF2B5EF4-FFF2-40B4-BE49-F238E27FC236}">
                <a16:creationId xmlns:a16="http://schemas.microsoft.com/office/drawing/2014/main" id="{C1FD4611-8F49-451F-8FAE-C7B6EFD47186}"/>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82160B3-4104-4A9F-87BF-8BEE2D4E8EF5}"/>
              </a:ext>
            </a:extLst>
          </p:cNvPr>
          <p:cNvSpPr>
            <a:spLocks noGrp="1"/>
          </p:cNvSpPr>
          <p:nvPr>
            <p:ph type="sldNum" sz="quarter" idx="12"/>
          </p:nvPr>
        </p:nvSpPr>
        <p:spPr/>
        <p:txBody>
          <a:bodyPr/>
          <a:lstStyle/>
          <a:p>
            <a:fld id="{4FAB73BC-B049-4115-A692-8D63A059BFB8}" type="slidenum">
              <a:rPr lang="en-US" smtClean="0"/>
              <a:pPr/>
              <a:t>27</a:t>
            </a:fld>
            <a:endParaRPr lang="en-US" dirty="0"/>
          </a:p>
        </p:txBody>
      </p:sp>
    </p:spTree>
    <p:extLst>
      <p:ext uri="{BB962C8B-B14F-4D97-AF65-F5344CB8AC3E}">
        <p14:creationId xmlns:p14="http://schemas.microsoft.com/office/powerpoint/2010/main" val="3094686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28</a:t>
            </a:fld>
            <a:endParaRPr lang="en-US" dirty="0"/>
          </a:p>
        </p:txBody>
      </p:sp>
    </p:spTree>
    <p:extLst>
      <p:ext uri="{BB962C8B-B14F-4D97-AF65-F5344CB8AC3E}">
        <p14:creationId xmlns:p14="http://schemas.microsoft.com/office/powerpoint/2010/main" val="37331892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8FEEC4-0878-4224-AC9E-7878DE771C5E}"/>
              </a:ext>
            </a:extLst>
          </p:cNvPr>
          <p:cNvSpPr/>
          <p:nvPr/>
        </p:nvSpPr>
        <p:spPr>
          <a:xfrm>
            <a:off x="466165" y="555812"/>
            <a:ext cx="5581607" cy="5719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4" name="Footer Placeholder 3">
            <a:extLst>
              <a:ext uri="{FF2B5EF4-FFF2-40B4-BE49-F238E27FC236}">
                <a16:creationId xmlns:a16="http://schemas.microsoft.com/office/drawing/2014/main" id="{6FE2B3A6-3E16-462A-BF1D-490A346B062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8241441-8C35-41DF-BE99-1C22F349F1EB}"/>
              </a:ext>
            </a:extLst>
          </p:cNvPr>
          <p:cNvSpPr>
            <a:spLocks noGrp="1"/>
          </p:cNvSpPr>
          <p:nvPr>
            <p:ph type="sldNum" sz="quarter" idx="12"/>
          </p:nvPr>
        </p:nvSpPr>
        <p:spPr/>
        <p:txBody>
          <a:bodyPr>
            <a:noAutofit/>
          </a:bodyPr>
          <a:lstStyle/>
          <a:p>
            <a:fld id="{4FAB73BC-B049-4115-A692-8D63A059BFB8}" type="slidenum">
              <a:rPr lang="en-US" smtClean="0"/>
              <a:pPr/>
              <a:t>29</a:t>
            </a:fld>
            <a:endParaRPr lang="en-US" dirty="0"/>
          </a:p>
        </p:txBody>
      </p:sp>
      <p:sp>
        <p:nvSpPr>
          <p:cNvPr id="2" name="Title 1">
            <a:extLst>
              <a:ext uri="{FF2B5EF4-FFF2-40B4-BE49-F238E27FC236}">
                <a16:creationId xmlns:a16="http://schemas.microsoft.com/office/drawing/2014/main" id="{30E066AA-5D8D-4046-A05A-296FB33AEBDB}"/>
              </a:ext>
            </a:extLst>
          </p:cNvPr>
          <p:cNvSpPr>
            <a:spLocks noGrp="1"/>
          </p:cNvSpPr>
          <p:nvPr>
            <p:ph type="ctrTitle" idx="4294967295"/>
          </p:nvPr>
        </p:nvSpPr>
        <p:spPr>
          <a:xfrm>
            <a:off x="881743" y="3711389"/>
            <a:ext cx="4792916" cy="816677"/>
          </a:xfrm>
        </p:spPr>
        <p:txBody>
          <a:bodyPr>
            <a:noAutofit/>
          </a:bodyPr>
          <a:lstStyle/>
          <a:p>
            <a:r>
              <a:rPr lang="en-US" dirty="0"/>
              <a:t>Demo: Find</a:t>
            </a:r>
          </a:p>
        </p:txBody>
      </p:sp>
      <p:sp>
        <p:nvSpPr>
          <p:cNvPr id="16" name="Rectangle 15">
            <a:extLst>
              <a:ext uri="{FF2B5EF4-FFF2-40B4-BE49-F238E27FC236}">
                <a16:creationId xmlns:a16="http://schemas.microsoft.com/office/drawing/2014/main" id="{B05349F6-2C42-4E8D-A74E-CB8231526539}"/>
              </a:ext>
            </a:extLst>
          </p:cNvPr>
          <p:cNvSpPr/>
          <p:nvPr/>
        </p:nvSpPr>
        <p:spPr>
          <a:xfrm>
            <a:off x="6169375" y="554400"/>
            <a:ext cx="2508460" cy="571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cxnSp>
        <p:nvCxnSpPr>
          <p:cNvPr id="14" name="Straight Connector 13">
            <a:extLst>
              <a:ext uri="{FF2B5EF4-FFF2-40B4-BE49-F238E27FC236}">
                <a16:creationId xmlns:a16="http://schemas.microsoft.com/office/drawing/2014/main" id="{1608A3CA-6069-49E1-B0AA-EDB6C7079B59}"/>
              </a:ext>
            </a:extLst>
          </p:cNvPr>
          <p:cNvCxnSpPr>
            <a:cxnSpLocks/>
          </p:cNvCxnSpPr>
          <p:nvPr/>
        </p:nvCxnSpPr>
        <p:spPr>
          <a:xfrm>
            <a:off x="1434355" y="4625771"/>
            <a:ext cx="41596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302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91C64-640F-4AD7-8A3F-E2CBEF10D000}"/>
              </a:ext>
            </a:extLst>
          </p:cNvPr>
          <p:cNvSpPr>
            <a:spLocks noGrp="1"/>
          </p:cNvSpPr>
          <p:nvPr>
            <p:ph type="title"/>
          </p:nvPr>
        </p:nvSpPr>
        <p:spPr/>
        <p:txBody>
          <a:bodyPr/>
          <a:lstStyle/>
          <a:p>
            <a:r>
              <a:rPr lang="en-US"/>
              <a:t>MongoDB</a:t>
            </a:r>
            <a:endParaRPr lang="en-IN" dirty="0"/>
          </a:p>
        </p:txBody>
      </p:sp>
      <p:sp>
        <p:nvSpPr>
          <p:cNvPr id="4" name="Footer Placeholder 3">
            <a:extLst>
              <a:ext uri="{FF2B5EF4-FFF2-40B4-BE49-F238E27FC236}">
                <a16:creationId xmlns:a16="http://schemas.microsoft.com/office/drawing/2014/main" id="{0064C46C-E85B-4727-8D17-97CFB915E489}"/>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9ECF9AFD-FED8-42D1-9C32-A89AC45AFD6E}"/>
              </a:ext>
            </a:extLst>
          </p:cNvPr>
          <p:cNvSpPr>
            <a:spLocks noGrp="1"/>
          </p:cNvSpPr>
          <p:nvPr>
            <p:ph type="sldNum" sz="quarter" idx="12"/>
          </p:nvPr>
        </p:nvSpPr>
        <p:spPr/>
        <p:txBody>
          <a:bodyPr/>
          <a:lstStyle/>
          <a:p>
            <a:fld id="{4FAB73BC-B049-4115-A692-8D63A059BFB8}" type="slidenum">
              <a:rPr lang="en-US" smtClean="0"/>
              <a:pPr/>
              <a:t>3</a:t>
            </a:fld>
            <a:endParaRPr lang="en-US" dirty="0"/>
          </a:p>
        </p:txBody>
      </p:sp>
      <p:sp>
        <p:nvSpPr>
          <p:cNvPr id="3" name="Content Placeholder 2">
            <a:extLst>
              <a:ext uri="{FF2B5EF4-FFF2-40B4-BE49-F238E27FC236}">
                <a16:creationId xmlns:a16="http://schemas.microsoft.com/office/drawing/2014/main" id="{F0E51221-EF11-4B3A-A412-BFE41F3CA770}"/>
              </a:ext>
            </a:extLst>
          </p:cNvPr>
          <p:cNvSpPr>
            <a:spLocks noGrp="1"/>
          </p:cNvSpPr>
          <p:nvPr>
            <p:ph idx="1"/>
          </p:nvPr>
        </p:nvSpPr>
        <p:spPr>
          <a:xfrm>
            <a:off x="768096" y="1648918"/>
            <a:ext cx="7290055" cy="4660442"/>
          </a:xfrm>
        </p:spPr>
        <p:txBody>
          <a:bodyPr/>
          <a:lstStyle/>
          <a:p>
            <a:r>
              <a:rPr lang="en-US" sz="2400" dirty="0"/>
              <a:t>Document Database</a:t>
            </a:r>
          </a:p>
          <a:p>
            <a:pPr lvl="1"/>
            <a:r>
              <a:rPr lang="en-US" dirty="0"/>
              <a:t>Database -&gt; Collections -&gt; Documents</a:t>
            </a:r>
          </a:p>
          <a:p>
            <a:pPr lvl="1"/>
            <a:r>
              <a:rPr lang="en-US" dirty="0"/>
              <a:t>Documents are JSON Schema</a:t>
            </a:r>
          </a:p>
          <a:p>
            <a:r>
              <a:rPr lang="en-US" sz="2400" dirty="0"/>
              <a:t>Single Master Architecture </a:t>
            </a:r>
          </a:p>
          <a:p>
            <a:pPr lvl="1"/>
            <a:r>
              <a:rPr lang="en-US" dirty="0"/>
              <a:t>Scales well horizontally, single point of failure</a:t>
            </a:r>
          </a:p>
          <a:p>
            <a:pPr lvl="1"/>
            <a:r>
              <a:rPr lang="en-US" dirty="0"/>
              <a:t>Consistent reads</a:t>
            </a:r>
          </a:p>
          <a:p>
            <a:pPr lvl="1"/>
            <a:r>
              <a:rPr lang="en-US" dirty="0"/>
              <a:t>Supports </a:t>
            </a:r>
            <a:r>
              <a:rPr lang="en-US" dirty="0" err="1"/>
              <a:t>sharding</a:t>
            </a:r>
            <a:r>
              <a:rPr lang="en-US" dirty="0"/>
              <a:t> with replication</a:t>
            </a:r>
          </a:p>
          <a:p>
            <a:r>
              <a:rPr lang="en-US" sz="2400" dirty="0"/>
              <a:t>Data Model </a:t>
            </a:r>
          </a:p>
          <a:p>
            <a:pPr lvl="1"/>
            <a:r>
              <a:rPr lang="en-US" dirty="0"/>
              <a:t>Document data model—schema-less</a:t>
            </a:r>
          </a:p>
          <a:p>
            <a:pPr lvl="1"/>
            <a:r>
              <a:rPr lang="en-US" dirty="0"/>
              <a:t>Every document stored has a key</a:t>
            </a:r>
          </a:p>
          <a:p>
            <a:pPr lvl="1"/>
            <a:r>
              <a:rPr lang="en-US" dirty="0"/>
              <a:t>Uses JavaScript as a query language and JSON as a data format</a:t>
            </a:r>
          </a:p>
          <a:p>
            <a:pPr lvl="1"/>
            <a:r>
              <a:rPr lang="en-US" dirty="0"/>
              <a:t>There are only integrity constraints on the key; it must be unique per collection</a:t>
            </a:r>
          </a:p>
        </p:txBody>
      </p:sp>
      <p:pic>
        <p:nvPicPr>
          <p:cNvPr id="6" name="Picture 2" descr="Image result for Mongodb logo">
            <a:extLst>
              <a:ext uri="{FF2B5EF4-FFF2-40B4-BE49-F238E27FC236}">
                <a16:creationId xmlns:a16="http://schemas.microsoft.com/office/drawing/2014/main" id="{75C7E885-CBEF-4E96-B918-AFF661461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253" y="652542"/>
            <a:ext cx="1367118" cy="136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477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EDAD0-AAB1-4D8A-8F96-F5B3C6A425C5}"/>
              </a:ext>
            </a:extLst>
          </p:cNvPr>
          <p:cNvSpPr>
            <a:spLocks noGrp="1"/>
          </p:cNvSpPr>
          <p:nvPr>
            <p:ph type="title"/>
          </p:nvPr>
        </p:nvSpPr>
        <p:spPr/>
        <p:txBody>
          <a:bodyPr/>
          <a:lstStyle/>
          <a:p>
            <a:r>
              <a:rPr lang="en-US" dirty="0"/>
              <a:t>Find Queries</a:t>
            </a:r>
          </a:p>
        </p:txBody>
      </p:sp>
      <p:sp>
        <p:nvSpPr>
          <p:cNvPr id="3" name="Content Placeholder 2">
            <a:extLst>
              <a:ext uri="{FF2B5EF4-FFF2-40B4-BE49-F238E27FC236}">
                <a16:creationId xmlns:a16="http://schemas.microsoft.com/office/drawing/2014/main" id="{50ACBFE9-412E-4F5D-A69A-49AACCD81BE5}"/>
              </a:ext>
            </a:extLst>
          </p:cNvPr>
          <p:cNvSpPr>
            <a:spLocks noGrp="1"/>
          </p:cNvSpPr>
          <p:nvPr>
            <p:ph idx="4294967295"/>
          </p:nvPr>
        </p:nvSpPr>
        <p:spPr>
          <a:xfrm>
            <a:off x="768096" y="2286000"/>
            <a:ext cx="7290055" cy="4023360"/>
          </a:xfrm>
        </p:spPr>
        <p:txBody>
          <a:bodyPr/>
          <a:lstStyle/>
          <a:p>
            <a:r>
              <a:rPr lang="en-US" dirty="0"/>
              <a:t>The find method is used to query documents in collections.</a:t>
            </a:r>
          </a:p>
          <a:p>
            <a:r>
              <a:rPr lang="en-US" dirty="0"/>
              <a:t>The first argument is the column and values to match.</a:t>
            </a:r>
          </a:p>
          <a:p>
            <a:r>
              <a:rPr lang="en-US" dirty="0"/>
              <a:t>The second argument, which is optional, specifies the columns </a:t>
            </a:r>
            <a:br>
              <a:rPr lang="en-US" dirty="0"/>
            </a:br>
            <a:r>
              <a:rPr lang="en-US" dirty="0"/>
              <a:t>to return.</a:t>
            </a:r>
          </a:p>
          <a:p>
            <a:r>
              <a:rPr lang="en-US" dirty="0">
                <a:latin typeface="Consolas" panose="020B0609020204030204" pitchFamily="49" charset="0"/>
              </a:rPr>
              <a:t>db.</a:t>
            </a:r>
            <a:r>
              <a:rPr lang="en-US" i="1" dirty="0">
                <a:latin typeface="Consolas" panose="020B0609020204030204" pitchFamily="49" charset="0"/>
              </a:rPr>
              <a:t>collection</a:t>
            </a:r>
            <a:r>
              <a:rPr lang="en-US" dirty="0">
                <a:latin typeface="Consolas" panose="020B0609020204030204" pitchFamily="49" charset="0"/>
              </a:rPr>
              <a:t>.find(query, [columns])</a:t>
            </a:r>
          </a:p>
        </p:txBody>
      </p:sp>
      <p:sp>
        <p:nvSpPr>
          <p:cNvPr id="4" name="Footer Placeholder 3">
            <a:extLst>
              <a:ext uri="{FF2B5EF4-FFF2-40B4-BE49-F238E27FC236}">
                <a16:creationId xmlns:a16="http://schemas.microsoft.com/office/drawing/2014/main" id="{A284779B-BB12-44C7-94A3-2A30EAA51ECF}"/>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47F3EBDF-8CC9-4EA9-9917-177594A5363C}"/>
              </a:ext>
            </a:extLst>
          </p:cNvPr>
          <p:cNvSpPr>
            <a:spLocks noGrp="1"/>
          </p:cNvSpPr>
          <p:nvPr>
            <p:ph type="sldNum" sz="quarter" idx="12"/>
          </p:nvPr>
        </p:nvSpPr>
        <p:spPr/>
        <p:txBody>
          <a:bodyPr/>
          <a:lstStyle/>
          <a:p>
            <a:fld id="{4FAB73BC-B049-4115-A692-8D63A059BFB8}" type="slidenum">
              <a:rPr lang="en-US" smtClean="0"/>
              <a:pPr/>
              <a:t>30</a:t>
            </a:fld>
            <a:endParaRPr lang="en-US" dirty="0"/>
          </a:p>
        </p:txBody>
      </p:sp>
    </p:spTree>
    <p:extLst>
      <p:ext uri="{BB962C8B-B14F-4D97-AF65-F5344CB8AC3E}">
        <p14:creationId xmlns:p14="http://schemas.microsoft.com/office/powerpoint/2010/main" val="5694774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AEC6B-0151-4E16-8C21-A59D2AE30719}"/>
              </a:ext>
            </a:extLst>
          </p:cNvPr>
          <p:cNvSpPr>
            <a:spLocks noGrp="1"/>
          </p:cNvSpPr>
          <p:nvPr>
            <p:ph type="title"/>
          </p:nvPr>
        </p:nvSpPr>
        <p:spPr/>
        <p:txBody>
          <a:bodyPr/>
          <a:lstStyle/>
          <a:p>
            <a:r>
              <a:rPr lang="en-US" dirty="0"/>
              <a:t>Demo: Find Queries</a:t>
            </a:r>
          </a:p>
        </p:txBody>
      </p:sp>
      <p:sp>
        <p:nvSpPr>
          <p:cNvPr id="3" name="Content Placeholder 2">
            <a:extLst>
              <a:ext uri="{FF2B5EF4-FFF2-40B4-BE49-F238E27FC236}">
                <a16:creationId xmlns:a16="http://schemas.microsoft.com/office/drawing/2014/main" id="{58B12B82-D985-4FC7-97CD-86A780776853}"/>
              </a:ext>
            </a:extLst>
          </p:cNvPr>
          <p:cNvSpPr>
            <a:spLocks noGrp="1"/>
          </p:cNvSpPr>
          <p:nvPr>
            <p:ph idx="4294967295"/>
          </p:nvPr>
        </p:nvSpPr>
        <p:spPr>
          <a:xfrm>
            <a:off x="768096" y="2286000"/>
            <a:ext cx="7290055" cy="4023360"/>
          </a:xfrm>
        </p:spPr>
        <p:txBody>
          <a:bodyPr/>
          <a:lstStyle/>
          <a:p>
            <a:r>
              <a:rPr lang="en-US" dirty="0"/>
              <a:t>Column projections</a:t>
            </a:r>
          </a:p>
          <a:p>
            <a:r>
              <a:rPr lang="en-US" dirty="0"/>
              <a:t>Dot notation ex. products.department</a:t>
            </a:r>
          </a:p>
          <a:p>
            <a:r>
              <a:rPr lang="en-US" dirty="0"/>
              <a:t>Items that exist or do not exist</a:t>
            </a:r>
          </a:p>
        </p:txBody>
      </p:sp>
      <p:sp>
        <p:nvSpPr>
          <p:cNvPr id="4" name="Footer Placeholder 3">
            <a:extLst>
              <a:ext uri="{FF2B5EF4-FFF2-40B4-BE49-F238E27FC236}">
                <a16:creationId xmlns:a16="http://schemas.microsoft.com/office/drawing/2014/main" id="{4297834C-BE93-4735-85BF-210D4A9C4E38}"/>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A557DE5A-CCAE-46B0-A417-A66B745FC406}"/>
              </a:ext>
            </a:extLst>
          </p:cNvPr>
          <p:cNvSpPr>
            <a:spLocks noGrp="1"/>
          </p:cNvSpPr>
          <p:nvPr>
            <p:ph type="sldNum" sz="quarter" idx="12"/>
          </p:nvPr>
        </p:nvSpPr>
        <p:spPr/>
        <p:txBody>
          <a:bodyPr/>
          <a:lstStyle/>
          <a:p>
            <a:fld id="{4FAB73BC-B049-4115-A692-8D63A059BFB8}" type="slidenum">
              <a:rPr lang="en-US" smtClean="0"/>
              <a:pPr/>
              <a:t>31</a:t>
            </a:fld>
            <a:endParaRPr lang="en-US" dirty="0"/>
          </a:p>
        </p:txBody>
      </p:sp>
    </p:spTree>
    <p:extLst>
      <p:ext uri="{BB962C8B-B14F-4D97-AF65-F5344CB8AC3E}">
        <p14:creationId xmlns:p14="http://schemas.microsoft.com/office/powerpoint/2010/main" val="1031017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14E9F-74FC-4059-BC41-A89960864C5F}"/>
              </a:ext>
            </a:extLst>
          </p:cNvPr>
          <p:cNvSpPr>
            <a:spLocks noGrp="1"/>
          </p:cNvSpPr>
          <p:nvPr>
            <p:ph type="title"/>
          </p:nvPr>
        </p:nvSpPr>
        <p:spPr/>
        <p:txBody>
          <a:bodyPr/>
          <a:lstStyle/>
          <a:p>
            <a:r>
              <a:rPr lang="en-US" dirty="0"/>
              <a:t>Demo: Find Methods</a:t>
            </a:r>
          </a:p>
        </p:txBody>
      </p:sp>
      <p:sp>
        <p:nvSpPr>
          <p:cNvPr id="3" name="Content Placeholder 2">
            <a:extLst>
              <a:ext uri="{FF2B5EF4-FFF2-40B4-BE49-F238E27FC236}">
                <a16:creationId xmlns:a16="http://schemas.microsoft.com/office/drawing/2014/main" id="{C1849099-37C5-4D61-B1BC-6B0480D3E7E3}"/>
              </a:ext>
            </a:extLst>
          </p:cNvPr>
          <p:cNvSpPr>
            <a:spLocks noGrp="1"/>
          </p:cNvSpPr>
          <p:nvPr>
            <p:ph idx="4294967295"/>
          </p:nvPr>
        </p:nvSpPr>
        <p:spPr>
          <a:xfrm>
            <a:off x="768096" y="2286000"/>
            <a:ext cx="7290055" cy="4023360"/>
          </a:xfrm>
        </p:spPr>
        <p:txBody>
          <a:bodyPr/>
          <a:lstStyle/>
          <a:p>
            <a:r>
              <a:rPr lang="en-US" dirty="0"/>
              <a:t>Methods can be attached to the results of the query </a:t>
            </a:r>
          </a:p>
          <a:p>
            <a:r>
              <a:rPr lang="en-US" dirty="0"/>
              <a:t>Count—still counts documents</a:t>
            </a:r>
          </a:p>
          <a:p>
            <a:r>
              <a:rPr lang="en-US" dirty="0"/>
              <a:t>Limiting output</a:t>
            </a:r>
          </a:p>
          <a:p>
            <a:r>
              <a:rPr lang="en-US" dirty="0"/>
              <a:t>Sorting output</a:t>
            </a:r>
          </a:p>
        </p:txBody>
      </p:sp>
      <p:sp>
        <p:nvSpPr>
          <p:cNvPr id="4" name="Footer Placeholder 3">
            <a:extLst>
              <a:ext uri="{FF2B5EF4-FFF2-40B4-BE49-F238E27FC236}">
                <a16:creationId xmlns:a16="http://schemas.microsoft.com/office/drawing/2014/main" id="{B90CDDA2-DA4C-4706-B864-48A9822EB895}"/>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9C5D4F7F-C4AE-4657-B8E1-FCA2285C0240}"/>
              </a:ext>
            </a:extLst>
          </p:cNvPr>
          <p:cNvSpPr>
            <a:spLocks noGrp="1"/>
          </p:cNvSpPr>
          <p:nvPr>
            <p:ph type="sldNum" sz="quarter" idx="12"/>
          </p:nvPr>
        </p:nvSpPr>
        <p:spPr/>
        <p:txBody>
          <a:bodyPr/>
          <a:lstStyle/>
          <a:p>
            <a:fld id="{4FAB73BC-B049-4115-A692-8D63A059BFB8}" type="slidenum">
              <a:rPr lang="en-US" smtClean="0"/>
              <a:pPr/>
              <a:t>32</a:t>
            </a:fld>
            <a:endParaRPr lang="en-US" dirty="0"/>
          </a:p>
        </p:txBody>
      </p:sp>
    </p:spTree>
    <p:extLst>
      <p:ext uri="{BB962C8B-B14F-4D97-AF65-F5344CB8AC3E}">
        <p14:creationId xmlns:p14="http://schemas.microsoft.com/office/powerpoint/2010/main" val="3850384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1487C-45A4-45D0-B6CF-4E8A4C4429C2}"/>
              </a:ext>
            </a:extLst>
          </p:cNvPr>
          <p:cNvSpPr>
            <a:spLocks noGrp="1"/>
          </p:cNvSpPr>
          <p:nvPr>
            <p:ph type="title"/>
          </p:nvPr>
        </p:nvSpPr>
        <p:spPr/>
        <p:txBody>
          <a:bodyPr/>
          <a:lstStyle/>
          <a:p>
            <a:r>
              <a:rPr lang="en-US" dirty="0"/>
              <a:t>Really Advanced Queries</a:t>
            </a:r>
          </a:p>
        </p:txBody>
      </p:sp>
      <p:sp>
        <p:nvSpPr>
          <p:cNvPr id="3" name="Content Placeholder 2">
            <a:extLst>
              <a:ext uri="{FF2B5EF4-FFF2-40B4-BE49-F238E27FC236}">
                <a16:creationId xmlns:a16="http://schemas.microsoft.com/office/drawing/2014/main" id="{62BA84A5-DA9A-4E70-B7B0-939269F91A1D}"/>
              </a:ext>
            </a:extLst>
          </p:cNvPr>
          <p:cNvSpPr>
            <a:spLocks noGrp="1"/>
          </p:cNvSpPr>
          <p:nvPr>
            <p:ph idx="4294967295"/>
          </p:nvPr>
        </p:nvSpPr>
        <p:spPr>
          <a:xfrm>
            <a:off x="768097" y="2286000"/>
            <a:ext cx="3526318" cy="4023360"/>
          </a:xfrm>
        </p:spPr>
        <p:txBody>
          <a:bodyPr/>
          <a:lstStyle/>
          <a:p>
            <a:r>
              <a:rPr lang="en-US" dirty="0"/>
              <a:t>Need to be written in JavaScript </a:t>
            </a:r>
          </a:p>
          <a:p>
            <a:r>
              <a:rPr lang="en-US" dirty="0"/>
              <a:t>Or at least require an understanding of JavaScript</a:t>
            </a:r>
          </a:p>
          <a:p>
            <a:r>
              <a:rPr lang="en-US" dirty="0"/>
              <a:t>This is beyond the scope of </a:t>
            </a:r>
            <a:br>
              <a:rPr lang="en-US" dirty="0"/>
            </a:br>
            <a:r>
              <a:rPr lang="en-US" dirty="0"/>
              <a:t>the course</a:t>
            </a:r>
          </a:p>
        </p:txBody>
      </p:sp>
      <p:sp>
        <p:nvSpPr>
          <p:cNvPr id="4" name="Footer Placeholder 3">
            <a:extLst>
              <a:ext uri="{FF2B5EF4-FFF2-40B4-BE49-F238E27FC236}">
                <a16:creationId xmlns:a16="http://schemas.microsoft.com/office/drawing/2014/main" id="{9D0DEA27-24E5-4C21-B00F-763CB7865DAA}"/>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85082FF-BFFE-402C-A7EB-7D2BCD1A946E}"/>
              </a:ext>
            </a:extLst>
          </p:cNvPr>
          <p:cNvSpPr>
            <a:spLocks noGrp="1"/>
          </p:cNvSpPr>
          <p:nvPr>
            <p:ph type="sldNum" sz="quarter" idx="12"/>
          </p:nvPr>
        </p:nvSpPr>
        <p:spPr/>
        <p:txBody>
          <a:bodyPr/>
          <a:lstStyle/>
          <a:p>
            <a:fld id="{4FAB73BC-B049-4115-A692-8D63A059BFB8}" type="slidenum">
              <a:rPr lang="en-US" smtClean="0"/>
              <a:pPr/>
              <a:t>33</a:t>
            </a:fld>
            <a:endParaRPr lang="en-US" dirty="0"/>
          </a:p>
        </p:txBody>
      </p:sp>
      <p:pic>
        <p:nvPicPr>
          <p:cNvPr id="9" name="Graphic 8" descr="Crying Face with No Fill">
            <a:extLst>
              <a:ext uri="{FF2B5EF4-FFF2-40B4-BE49-F238E27FC236}">
                <a16:creationId xmlns:a16="http://schemas.microsoft.com/office/drawing/2014/main" id="{8FC54D95-9BEE-428D-B76C-EA3D084635B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5985" t="5291" r="5028" b="6122"/>
          <a:stretch/>
        </p:blipFill>
        <p:spPr>
          <a:xfrm>
            <a:off x="5465549" y="2289058"/>
            <a:ext cx="2592601" cy="2580975"/>
          </a:xfrm>
          <a:prstGeom prst="rect">
            <a:avLst/>
          </a:prstGeom>
        </p:spPr>
      </p:pic>
    </p:spTree>
    <p:extLst>
      <p:ext uri="{BB962C8B-B14F-4D97-AF65-F5344CB8AC3E}">
        <p14:creationId xmlns:p14="http://schemas.microsoft.com/office/powerpoint/2010/main" val="1675345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1677411-258E-42CD-81BF-341626249C5B}"/>
              </a:ext>
            </a:extLst>
          </p:cNvPr>
          <p:cNvSpPr>
            <a:spLocks noGrp="1"/>
          </p:cNvSpPr>
          <p:nvPr>
            <p:ph type="ftr" sz="quarter" idx="11"/>
          </p:nvPr>
        </p:nvSpPr>
        <p:spPr/>
        <p:txBody>
          <a:bodyPr/>
          <a:lstStyle/>
          <a:p>
            <a:r>
              <a:rPr lang="en-US"/>
              <a:t>School of Information Studies | Syracuse University</a:t>
            </a:r>
            <a:endParaRPr lang="en-US" dirty="0"/>
          </a:p>
        </p:txBody>
      </p:sp>
      <p:sp>
        <p:nvSpPr>
          <p:cNvPr id="4" name="Slide Number Placeholder 3">
            <a:extLst>
              <a:ext uri="{FF2B5EF4-FFF2-40B4-BE49-F238E27FC236}">
                <a16:creationId xmlns:a16="http://schemas.microsoft.com/office/drawing/2014/main" id="{7DBFC059-EC9D-452B-9924-AB5E5D6E0E12}"/>
              </a:ext>
            </a:extLst>
          </p:cNvPr>
          <p:cNvSpPr>
            <a:spLocks noGrp="1"/>
          </p:cNvSpPr>
          <p:nvPr>
            <p:ph type="sldNum" sz="quarter" idx="12"/>
          </p:nvPr>
        </p:nvSpPr>
        <p:spPr/>
        <p:txBody>
          <a:bodyPr/>
          <a:lstStyle/>
          <a:p>
            <a:fld id="{4FAB73BC-B049-4115-A692-8D63A059BFB8}" type="slidenum">
              <a:rPr lang="en-US" smtClean="0"/>
              <a:t>34</a:t>
            </a:fld>
            <a:endParaRPr lang="en-US" dirty="0"/>
          </a:p>
        </p:txBody>
      </p:sp>
    </p:spTree>
    <p:extLst>
      <p:ext uri="{BB962C8B-B14F-4D97-AF65-F5344CB8AC3E}">
        <p14:creationId xmlns:p14="http://schemas.microsoft.com/office/powerpoint/2010/main" val="35369599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4" name="Title 3">
            <a:extLst>
              <a:ext uri="{FF2B5EF4-FFF2-40B4-BE49-F238E27FC236}">
                <a16:creationId xmlns:a16="http://schemas.microsoft.com/office/drawing/2014/main" id="{07666C93-3F34-4762-8D2F-34E07A5DE478}"/>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a:solidFill>
                  <a:schemeClr val="tx1">
                    <a:lumMod val="95000"/>
                    <a:lumOff val="5000"/>
                  </a:schemeClr>
                </a:solidFill>
                <a:latin typeface="+mj-lt"/>
                <a:ea typeface="+mj-ea"/>
                <a:cs typeface="+mj-cs"/>
              </a:rPr>
              <a:t>Demo: Indexing</a:t>
            </a:r>
          </a:p>
        </p:txBody>
      </p:sp>
      <p:cxnSp>
        <p:nvCxnSpPr>
          <p:cNvPr id="19" name="Straight Connector 18">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5984623A-CEFE-4931-B36A-A49D645DA9B9}"/>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8D19DBC6-AA25-42C4-80C8-E8FF3579CEAD}"/>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35</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26916047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1FA9E-9BD3-4A12-894A-7D55D4FD8714}"/>
              </a:ext>
            </a:extLst>
          </p:cNvPr>
          <p:cNvSpPr>
            <a:spLocks noGrp="1"/>
          </p:cNvSpPr>
          <p:nvPr>
            <p:ph type="title"/>
          </p:nvPr>
        </p:nvSpPr>
        <p:spPr/>
        <p:txBody>
          <a:bodyPr/>
          <a:lstStyle/>
          <a:p>
            <a:r>
              <a:rPr lang="en-US"/>
              <a:t>Simple Indexing</a:t>
            </a:r>
            <a:endParaRPr lang="en-US" dirty="0"/>
          </a:p>
        </p:txBody>
      </p:sp>
      <p:sp>
        <p:nvSpPr>
          <p:cNvPr id="3" name="Content Placeholder 2">
            <a:extLst>
              <a:ext uri="{FF2B5EF4-FFF2-40B4-BE49-F238E27FC236}">
                <a16:creationId xmlns:a16="http://schemas.microsoft.com/office/drawing/2014/main" id="{0965F930-53EC-4843-8B1F-502509AECD0C}"/>
              </a:ext>
            </a:extLst>
          </p:cNvPr>
          <p:cNvSpPr>
            <a:spLocks noGrp="1"/>
          </p:cNvSpPr>
          <p:nvPr>
            <p:ph idx="4294967295"/>
          </p:nvPr>
        </p:nvSpPr>
        <p:spPr>
          <a:xfrm>
            <a:off x="768096" y="2286000"/>
            <a:ext cx="7290055" cy="4023360"/>
          </a:xfrm>
        </p:spPr>
        <p:txBody>
          <a:bodyPr/>
          <a:lstStyle/>
          <a:p>
            <a:r>
              <a:rPr lang="en-US"/>
              <a:t>MongoDB indexes work similarly to RDBMS indexes.</a:t>
            </a:r>
          </a:p>
          <a:p>
            <a:r>
              <a:rPr lang="en-US"/>
              <a:t>They improve query performance at the expense of creating an index table of data.</a:t>
            </a:r>
          </a:p>
          <a:p>
            <a:r>
              <a:rPr lang="en-US"/>
              <a:t>You are limited to 64 indexes per collection.</a:t>
            </a:r>
          </a:p>
          <a:p>
            <a:r>
              <a:rPr lang="en-US"/>
              <a:t>To create an index over a column in a collection:</a:t>
            </a:r>
          </a:p>
          <a:p>
            <a:pPr marL="90000" indent="0">
              <a:buNone/>
            </a:pPr>
            <a:r>
              <a:rPr lang="en-US">
                <a:latin typeface="Consolas" panose="020B0609020204030204" pitchFamily="49" charset="0"/>
              </a:rPr>
              <a:t>db.</a:t>
            </a:r>
            <a:r>
              <a:rPr lang="en-US" i="1">
                <a:latin typeface="Consolas" panose="020B0609020204030204" pitchFamily="49" charset="0"/>
              </a:rPr>
              <a:t>collection</a:t>
            </a:r>
            <a:r>
              <a:rPr lang="en-US">
                <a:latin typeface="Consolas" panose="020B0609020204030204" pitchFamily="49" charset="0"/>
              </a:rPr>
              <a:t>.createIndex(</a:t>
            </a:r>
            <a:r>
              <a:rPr lang="en-US" i="1">
                <a:latin typeface="Consolas" panose="020B0609020204030204" pitchFamily="49" charset="0"/>
              </a:rPr>
              <a:t>columnName</a:t>
            </a:r>
            <a:r>
              <a:rPr lang="en-US">
                <a:latin typeface="Consolas" panose="020B0609020204030204" pitchFamily="49" charset="0"/>
              </a:rPr>
              <a:t>:1)</a:t>
            </a:r>
          </a:p>
          <a:p>
            <a:r>
              <a:rPr lang="en-US"/>
              <a:t>Or over several columns:</a:t>
            </a:r>
          </a:p>
          <a:p>
            <a:pPr marL="90000" indent="0">
              <a:buNone/>
            </a:pPr>
            <a:r>
              <a:rPr lang="en-US">
                <a:latin typeface="Consolas" panose="020B0609020204030204" pitchFamily="49" charset="0"/>
              </a:rPr>
              <a:t>db.</a:t>
            </a:r>
            <a:r>
              <a:rPr lang="en-US" i="1">
                <a:latin typeface="Consolas" panose="020B0609020204030204" pitchFamily="49" charset="0"/>
              </a:rPr>
              <a:t>collection</a:t>
            </a:r>
            <a:r>
              <a:rPr lang="en-US">
                <a:latin typeface="Consolas" panose="020B0609020204030204" pitchFamily="49" charset="0"/>
              </a:rPr>
              <a:t>.createIndex(</a:t>
            </a:r>
            <a:r>
              <a:rPr lang="en-US" i="1">
                <a:latin typeface="Consolas" panose="020B0609020204030204" pitchFamily="49" charset="0"/>
              </a:rPr>
              <a:t>colA</a:t>
            </a:r>
            <a:r>
              <a:rPr lang="en-US">
                <a:latin typeface="Consolas" panose="020B0609020204030204" pitchFamily="49" charset="0"/>
              </a:rPr>
              <a:t>:1, </a:t>
            </a:r>
            <a:r>
              <a:rPr lang="en-US" i="1">
                <a:latin typeface="Consolas" panose="020B0609020204030204" pitchFamily="49" charset="0"/>
              </a:rPr>
              <a:t>colB</a:t>
            </a:r>
            <a:r>
              <a:rPr lang="en-US">
                <a:latin typeface="Consolas" panose="020B0609020204030204" pitchFamily="49" charset="0"/>
              </a:rPr>
              <a:t>:2)</a:t>
            </a:r>
            <a:endParaRPr lang="en-US" dirty="0">
              <a:latin typeface="Consolas" panose="020B0609020204030204" pitchFamily="49" charset="0"/>
            </a:endParaRPr>
          </a:p>
        </p:txBody>
      </p:sp>
      <p:sp>
        <p:nvSpPr>
          <p:cNvPr id="4" name="Footer Placeholder 3">
            <a:extLst>
              <a:ext uri="{FF2B5EF4-FFF2-40B4-BE49-F238E27FC236}">
                <a16:creationId xmlns:a16="http://schemas.microsoft.com/office/drawing/2014/main" id="{D929DE24-66F4-4835-8622-02F64868DAD6}"/>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721E3A26-5EFB-4CE1-84A0-EEE23C25FCDF}"/>
              </a:ext>
            </a:extLst>
          </p:cNvPr>
          <p:cNvSpPr>
            <a:spLocks noGrp="1"/>
          </p:cNvSpPr>
          <p:nvPr>
            <p:ph type="sldNum" sz="quarter" idx="12"/>
          </p:nvPr>
        </p:nvSpPr>
        <p:spPr/>
        <p:txBody>
          <a:bodyPr/>
          <a:lstStyle/>
          <a:p>
            <a:fld id="{4FAB73BC-B049-4115-A692-8D63A059BFB8}" type="slidenum">
              <a:rPr lang="en-US" smtClean="0"/>
              <a:pPr/>
              <a:t>36</a:t>
            </a:fld>
            <a:endParaRPr lang="en-US" dirty="0"/>
          </a:p>
        </p:txBody>
      </p:sp>
    </p:spTree>
    <p:extLst>
      <p:ext uri="{BB962C8B-B14F-4D97-AF65-F5344CB8AC3E}">
        <p14:creationId xmlns:p14="http://schemas.microsoft.com/office/powerpoint/2010/main" val="36840498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99F1F-FAA6-4DFD-8A4B-D4835BB9F3AB}"/>
              </a:ext>
            </a:extLst>
          </p:cNvPr>
          <p:cNvSpPr>
            <a:spLocks noGrp="1"/>
          </p:cNvSpPr>
          <p:nvPr>
            <p:ph type="title"/>
          </p:nvPr>
        </p:nvSpPr>
        <p:spPr/>
        <p:txBody>
          <a:bodyPr/>
          <a:lstStyle/>
          <a:p>
            <a:r>
              <a:rPr lang="en-US" dirty="0"/>
              <a:t>Demo: Indexing</a:t>
            </a:r>
          </a:p>
        </p:txBody>
      </p:sp>
      <p:sp>
        <p:nvSpPr>
          <p:cNvPr id="3" name="Content Placeholder 2">
            <a:extLst>
              <a:ext uri="{FF2B5EF4-FFF2-40B4-BE49-F238E27FC236}">
                <a16:creationId xmlns:a16="http://schemas.microsoft.com/office/drawing/2014/main" id="{43BC4F07-7F75-4AE7-A04F-8C2C5570121C}"/>
              </a:ext>
            </a:extLst>
          </p:cNvPr>
          <p:cNvSpPr>
            <a:spLocks noGrp="1"/>
          </p:cNvSpPr>
          <p:nvPr>
            <p:ph idx="4294967295"/>
          </p:nvPr>
        </p:nvSpPr>
        <p:spPr>
          <a:xfrm>
            <a:off x="768096" y="2286000"/>
            <a:ext cx="7290055" cy="4023360"/>
          </a:xfrm>
        </p:spPr>
        <p:txBody>
          <a:bodyPr/>
          <a:lstStyle/>
          <a:p>
            <a:r>
              <a:rPr lang="en-US" dirty="0"/>
              <a:t>Let’s use </a:t>
            </a:r>
            <a:r>
              <a:rPr lang="en-US" b="1" dirty="0"/>
              <a:t>explain(“executionStats”)</a:t>
            </a:r>
            <a:r>
              <a:rPr lang="en-US" dirty="0"/>
              <a:t> to demonstrate the need </a:t>
            </a:r>
            <a:br>
              <a:rPr lang="en-US" dirty="0"/>
            </a:br>
            <a:r>
              <a:rPr lang="en-US" dirty="0"/>
              <a:t>to index.</a:t>
            </a:r>
          </a:p>
          <a:p>
            <a:r>
              <a:rPr lang="en-US" dirty="0"/>
              <a:t>Add an index over the query column.</a:t>
            </a:r>
          </a:p>
          <a:p>
            <a:r>
              <a:rPr lang="en-US" dirty="0"/>
              <a:t>Now the query only accesses the documents in the filter!</a:t>
            </a:r>
          </a:p>
        </p:txBody>
      </p:sp>
      <p:sp>
        <p:nvSpPr>
          <p:cNvPr id="4" name="Footer Placeholder 3">
            <a:extLst>
              <a:ext uri="{FF2B5EF4-FFF2-40B4-BE49-F238E27FC236}">
                <a16:creationId xmlns:a16="http://schemas.microsoft.com/office/drawing/2014/main" id="{8B86981B-9F10-49B0-AD5C-6B302948C6AB}"/>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4E4D2451-5E18-414A-8EA8-EF161E5CE578}"/>
              </a:ext>
            </a:extLst>
          </p:cNvPr>
          <p:cNvSpPr>
            <a:spLocks noGrp="1"/>
          </p:cNvSpPr>
          <p:nvPr>
            <p:ph type="sldNum" sz="quarter" idx="12"/>
          </p:nvPr>
        </p:nvSpPr>
        <p:spPr/>
        <p:txBody>
          <a:bodyPr/>
          <a:lstStyle/>
          <a:p>
            <a:fld id="{4FAB73BC-B049-4115-A692-8D63A059BFB8}" type="slidenum">
              <a:rPr lang="en-US" smtClean="0"/>
              <a:pPr/>
              <a:t>37</a:t>
            </a:fld>
            <a:endParaRPr lang="en-US" dirty="0"/>
          </a:p>
        </p:txBody>
      </p:sp>
    </p:spTree>
    <p:extLst>
      <p:ext uri="{BB962C8B-B14F-4D97-AF65-F5344CB8AC3E}">
        <p14:creationId xmlns:p14="http://schemas.microsoft.com/office/powerpoint/2010/main" val="30474687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58FEEC4-0878-4224-AC9E-7878DE771C5E}"/>
              </a:ext>
            </a:extLst>
          </p:cNvPr>
          <p:cNvSpPr/>
          <p:nvPr/>
        </p:nvSpPr>
        <p:spPr>
          <a:xfrm>
            <a:off x="466165" y="555812"/>
            <a:ext cx="5581607" cy="5719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4" name="Footer Placeholder 3">
            <a:extLst>
              <a:ext uri="{FF2B5EF4-FFF2-40B4-BE49-F238E27FC236}">
                <a16:creationId xmlns:a16="http://schemas.microsoft.com/office/drawing/2014/main" id="{6FE2B3A6-3E16-462A-BF1D-490A346B062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8241441-8C35-41DF-BE99-1C22F349F1EB}"/>
              </a:ext>
            </a:extLst>
          </p:cNvPr>
          <p:cNvSpPr>
            <a:spLocks noGrp="1"/>
          </p:cNvSpPr>
          <p:nvPr>
            <p:ph type="sldNum" sz="quarter" idx="12"/>
          </p:nvPr>
        </p:nvSpPr>
        <p:spPr/>
        <p:txBody>
          <a:bodyPr>
            <a:noAutofit/>
          </a:bodyPr>
          <a:lstStyle/>
          <a:p>
            <a:fld id="{4FAB73BC-B049-4115-A692-8D63A059BFB8}" type="slidenum">
              <a:rPr lang="en-US" smtClean="0"/>
              <a:pPr/>
              <a:t>38</a:t>
            </a:fld>
            <a:endParaRPr lang="en-US" dirty="0"/>
          </a:p>
        </p:txBody>
      </p:sp>
      <p:sp>
        <p:nvSpPr>
          <p:cNvPr id="2" name="Title 1">
            <a:extLst>
              <a:ext uri="{FF2B5EF4-FFF2-40B4-BE49-F238E27FC236}">
                <a16:creationId xmlns:a16="http://schemas.microsoft.com/office/drawing/2014/main" id="{30E066AA-5D8D-4046-A05A-296FB33AEBDB}"/>
              </a:ext>
            </a:extLst>
          </p:cNvPr>
          <p:cNvSpPr>
            <a:spLocks noGrp="1"/>
          </p:cNvSpPr>
          <p:nvPr>
            <p:ph type="ctrTitle" idx="4294967295"/>
          </p:nvPr>
        </p:nvSpPr>
        <p:spPr>
          <a:xfrm>
            <a:off x="881743" y="3711389"/>
            <a:ext cx="5013448" cy="816677"/>
          </a:xfrm>
        </p:spPr>
        <p:txBody>
          <a:bodyPr>
            <a:noAutofit/>
          </a:bodyPr>
          <a:lstStyle/>
          <a:p>
            <a:r>
              <a:rPr lang="en-US" dirty="0"/>
              <a:t>Introduction To Redis</a:t>
            </a:r>
          </a:p>
        </p:txBody>
      </p:sp>
      <p:sp>
        <p:nvSpPr>
          <p:cNvPr id="16" name="Rectangle 15">
            <a:extLst>
              <a:ext uri="{FF2B5EF4-FFF2-40B4-BE49-F238E27FC236}">
                <a16:creationId xmlns:a16="http://schemas.microsoft.com/office/drawing/2014/main" id="{B05349F6-2C42-4E8D-A74E-CB8231526539}"/>
              </a:ext>
            </a:extLst>
          </p:cNvPr>
          <p:cNvSpPr/>
          <p:nvPr/>
        </p:nvSpPr>
        <p:spPr>
          <a:xfrm>
            <a:off x="6169375" y="554400"/>
            <a:ext cx="2508460" cy="571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cxnSp>
        <p:nvCxnSpPr>
          <p:cNvPr id="14" name="Straight Connector 13">
            <a:extLst>
              <a:ext uri="{FF2B5EF4-FFF2-40B4-BE49-F238E27FC236}">
                <a16:creationId xmlns:a16="http://schemas.microsoft.com/office/drawing/2014/main" id="{1608A3CA-6069-49E1-B0AA-EDB6C7079B59}"/>
              </a:ext>
            </a:extLst>
          </p:cNvPr>
          <p:cNvCxnSpPr>
            <a:cxnSpLocks/>
          </p:cNvCxnSpPr>
          <p:nvPr/>
        </p:nvCxnSpPr>
        <p:spPr>
          <a:xfrm>
            <a:off x="1434355" y="4625771"/>
            <a:ext cx="415962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015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CC95E-C798-4601-B5A2-040FD9CDD664}"/>
              </a:ext>
            </a:extLst>
          </p:cNvPr>
          <p:cNvSpPr>
            <a:spLocks noGrp="1"/>
          </p:cNvSpPr>
          <p:nvPr>
            <p:ph type="title"/>
          </p:nvPr>
        </p:nvSpPr>
        <p:spPr/>
        <p:txBody>
          <a:bodyPr/>
          <a:lstStyle/>
          <a:p>
            <a:r>
              <a:rPr lang="en-US"/>
              <a:t>Redis</a:t>
            </a:r>
            <a:endParaRPr lang="en-US" dirty="0"/>
          </a:p>
        </p:txBody>
      </p:sp>
      <p:sp>
        <p:nvSpPr>
          <p:cNvPr id="4" name="Footer Placeholder 3">
            <a:extLst>
              <a:ext uri="{FF2B5EF4-FFF2-40B4-BE49-F238E27FC236}">
                <a16:creationId xmlns:a16="http://schemas.microsoft.com/office/drawing/2014/main" id="{0D820130-0143-4D2C-A802-7AF46779C34F}"/>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2AC6D25D-F3BC-4F49-BAD3-BDC0D87C85F0}"/>
              </a:ext>
            </a:extLst>
          </p:cNvPr>
          <p:cNvSpPr>
            <a:spLocks noGrp="1"/>
          </p:cNvSpPr>
          <p:nvPr>
            <p:ph type="sldNum" sz="quarter" idx="12"/>
          </p:nvPr>
        </p:nvSpPr>
        <p:spPr/>
        <p:txBody>
          <a:bodyPr/>
          <a:lstStyle/>
          <a:p>
            <a:fld id="{4FAB73BC-B049-4115-A692-8D63A059BFB8}" type="slidenum">
              <a:rPr lang="en-US" smtClean="0"/>
              <a:pPr/>
              <a:t>39</a:t>
            </a:fld>
            <a:endParaRPr lang="en-US" dirty="0"/>
          </a:p>
        </p:txBody>
      </p:sp>
      <p:sp>
        <p:nvSpPr>
          <p:cNvPr id="3" name="Content Placeholder 2">
            <a:extLst>
              <a:ext uri="{FF2B5EF4-FFF2-40B4-BE49-F238E27FC236}">
                <a16:creationId xmlns:a16="http://schemas.microsoft.com/office/drawing/2014/main" id="{25087264-2D01-400E-8AFE-8C849D341E0A}"/>
              </a:ext>
            </a:extLst>
          </p:cNvPr>
          <p:cNvSpPr>
            <a:spLocks noGrp="1"/>
          </p:cNvSpPr>
          <p:nvPr>
            <p:ph idx="1"/>
          </p:nvPr>
        </p:nvSpPr>
        <p:spPr/>
        <p:txBody>
          <a:bodyPr/>
          <a:lstStyle/>
          <a:p>
            <a:r>
              <a:rPr lang="en-US" dirty="0"/>
              <a:t>Persistent Data Structure Store</a:t>
            </a:r>
          </a:p>
          <a:p>
            <a:pPr lvl="1"/>
            <a:r>
              <a:rPr lang="en-US" dirty="0"/>
              <a:t>All data are stored under a key, but values can be of complex types</a:t>
            </a:r>
          </a:p>
          <a:p>
            <a:pPr lvl="1"/>
            <a:r>
              <a:rPr lang="en-US" dirty="0"/>
              <a:t>Operations are in memory then persisted to disk asynchronously for high performance</a:t>
            </a:r>
          </a:p>
          <a:p>
            <a:r>
              <a:rPr lang="en-US" dirty="0"/>
              <a:t>Dual Architecture—Your Choice</a:t>
            </a:r>
          </a:p>
          <a:p>
            <a:pPr lvl="1"/>
            <a:r>
              <a:rPr lang="en-US" dirty="0"/>
              <a:t>Scales horizontally as a consistent single-master cluster</a:t>
            </a:r>
          </a:p>
          <a:p>
            <a:pPr lvl="1"/>
            <a:r>
              <a:rPr lang="en-US" dirty="0"/>
              <a:t>Can also scale horizontally with high availability and eventual consistency</a:t>
            </a:r>
          </a:p>
          <a:p>
            <a:r>
              <a:rPr lang="en-US" dirty="0"/>
              <a:t>Data Model </a:t>
            </a:r>
          </a:p>
          <a:p>
            <a:pPr lvl="1"/>
            <a:r>
              <a:rPr lang="en-US" dirty="0"/>
              <a:t>Flat, global namespace</a:t>
            </a:r>
          </a:p>
          <a:p>
            <a:pPr lvl="1"/>
            <a:r>
              <a:rPr lang="en-US" dirty="0"/>
              <a:t>Data stored under keys, which can be anything</a:t>
            </a:r>
          </a:p>
          <a:p>
            <a:pPr lvl="1"/>
            <a:r>
              <a:rPr lang="en-US" dirty="0"/>
              <a:t>A simple query language</a:t>
            </a:r>
          </a:p>
        </p:txBody>
      </p:sp>
      <p:pic>
        <p:nvPicPr>
          <p:cNvPr id="1026" name="Picture 2" descr="Image result for redis logo">
            <a:extLst>
              <a:ext uri="{FF2B5EF4-FFF2-40B4-BE49-F238E27FC236}">
                <a16:creationId xmlns:a16="http://schemas.microsoft.com/office/drawing/2014/main" id="{0705598B-DAB3-436E-834B-8E05537C77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3894" y="635684"/>
            <a:ext cx="1463462" cy="1235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816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8943-DD07-4A93-B96C-AA126E4E1A6F}"/>
              </a:ext>
            </a:extLst>
          </p:cNvPr>
          <p:cNvSpPr>
            <a:spLocks noGrp="1"/>
          </p:cNvSpPr>
          <p:nvPr>
            <p:ph type="title"/>
          </p:nvPr>
        </p:nvSpPr>
        <p:spPr/>
        <p:txBody>
          <a:bodyPr/>
          <a:lstStyle/>
          <a:p>
            <a:r>
              <a:rPr lang="en-US"/>
              <a:t>Developer Friendly</a:t>
            </a:r>
            <a:endParaRPr lang="en-US" dirty="0"/>
          </a:p>
        </p:txBody>
      </p:sp>
      <p:sp>
        <p:nvSpPr>
          <p:cNvPr id="4" name="Footer Placeholder 3">
            <a:extLst>
              <a:ext uri="{FF2B5EF4-FFF2-40B4-BE49-F238E27FC236}">
                <a16:creationId xmlns:a16="http://schemas.microsoft.com/office/drawing/2014/main" id="{F417EF38-B361-4EA3-A150-114B3C6F0D58}"/>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7F3EC8B7-5DB9-4265-88AD-B8202B6AB2CD}"/>
              </a:ext>
            </a:extLst>
          </p:cNvPr>
          <p:cNvSpPr>
            <a:spLocks noGrp="1"/>
          </p:cNvSpPr>
          <p:nvPr>
            <p:ph type="sldNum" sz="quarter" idx="12"/>
          </p:nvPr>
        </p:nvSpPr>
        <p:spPr/>
        <p:txBody>
          <a:bodyPr/>
          <a:lstStyle/>
          <a:p>
            <a:fld id="{4FAB73BC-B049-4115-A692-8D63A059BFB8}" type="slidenum">
              <a:rPr lang="en-US" smtClean="0"/>
              <a:pPr/>
              <a:t>4</a:t>
            </a:fld>
            <a:endParaRPr lang="en-US" dirty="0"/>
          </a:p>
        </p:txBody>
      </p:sp>
      <p:sp>
        <p:nvSpPr>
          <p:cNvPr id="3" name="Content Placeholder 2">
            <a:extLst>
              <a:ext uri="{FF2B5EF4-FFF2-40B4-BE49-F238E27FC236}">
                <a16:creationId xmlns:a16="http://schemas.microsoft.com/office/drawing/2014/main" id="{E2637896-0ED8-4E35-87BE-04CD4084200F}"/>
              </a:ext>
            </a:extLst>
          </p:cNvPr>
          <p:cNvSpPr>
            <a:spLocks noGrp="1"/>
          </p:cNvSpPr>
          <p:nvPr>
            <p:ph idx="1"/>
          </p:nvPr>
        </p:nvSpPr>
        <p:spPr/>
        <p:txBody>
          <a:bodyPr/>
          <a:lstStyle/>
          <a:p>
            <a:r>
              <a:rPr lang="en-US"/>
              <a:t>Store what you need</a:t>
            </a:r>
          </a:p>
          <a:p>
            <a:r>
              <a:rPr lang="en-US"/>
              <a:t>The way you need to store it</a:t>
            </a:r>
          </a:p>
          <a:p>
            <a:r>
              <a:rPr lang="en-US"/>
              <a:t>Easy-to-read JSON format</a:t>
            </a:r>
          </a:p>
          <a:p>
            <a:r>
              <a:rPr lang="en-US"/>
              <a:t>Without the complexities of:</a:t>
            </a:r>
          </a:p>
          <a:p>
            <a:pPr lvl="1"/>
            <a:r>
              <a:rPr lang="en-US"/>
              <a:t>Relational design </a:t>
            </a:r>
          </a:p>
          <a:p>
            <a:pPr lvl="1"/>
            <a:r>
              <a:rPr lang="en-US"/>
              <a:t>Data normalization </a:t>
            </a:r>
          </a:p>
          <a:p>
            <a:pPr lvl="1"/>
            <a:r>
              <a:rPr lang="en-US"/>
              <a:t>Foreign key constraints</a:t>
            </a:r>
            <a:endParaRPr lang="en-US" dirty="0"/>
          </a:p>
        </p:txBody>
      </p:sp>
    </p:spTree>
    <p:extLst>
      <p:ext uri="{BB962C8B-B14F-4D97-AF65-F5344CB8AC3E}">
        <p14:creationId xmlns:p14="http://schemas.microsoft.com/office/powerpoint/2010/main" val="27337694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E3F97-7EF4-468F-876F-116C675FC787}"/>
              </a:ext>
            </a:extLst>
          </p:cNvPr>
          <p:cNvSpPr>
            <a:spLocks noGrp="1"/>
          </p:cNvSpPr>
          <p:nvPr>
            <p:ph type="title"/>
          </p:nvPr>
        </p:nvSpPr>
        <p:spPr/>
        <p:txBody>
          <a:bodyPr/>
          <a:lstStyle/>
          <a:p>
            <a:r>
              <a:rPr lang="en-US" dirty="0"/>
              <a:t>Use Cases</a:t>
            </a:r>
          </a:p>
        </p:txBody>
      </p:sp>
      <p:graphicFrame>
        <p:nvGraphicFramePr>
          <p:cNvPr id="7" name="Content Placeholder 2">
            <a:extLst>
              <a:ext uri="{FF2B5EF4-FFF2-40B4-BE49-F238E27FC236}">
                <a16:creationId xmlns:a16="http://schemas.microsoft.com/office/drawing/2014/main" id="{5E98DFD0-6FD6-459A-AF7F-DE7D7F33CF54}"/>
              </a:ext>
            </a:extLst>
          </p:cNvPr>
          <p:cNvGraphicFramePr>
            <a:graphicFrameLocks noGrp="1"/>
          </p:cNvGraphicFramePr>
          <p:nvPr>
            <p:ph idx="4294967295"/>
            <p:extLst>
              <p:ext uri="{D42A27DB-BD31-4B8C-83A1-F6EECF244321}">
                <p14:modId xmlns:p14="http://schemas.microsoft.com/office/powerpoint/2010/main" val="3804701307"/>
              </p:ext>
            </p:extLst>
          </p:nvPr>
        </p:nvGraphicFramePr>
        <p:xfrm>
          <a:off x="703036" y="2286000"/>
          <a:ext cx="7289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40C7135F-B1A2-4050-979D-1EF49C8ED63B}"/>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05AC0A22-B1F7-4C8B-8982-7806AD6D2B3C}"/>
              </a:ext>
            </a:extLst>
          </p:cNvPr>
          <p:cNvSpPr>
            <a:spLocks noGrp="1"/>
          </p:cNvSpPr>
          <p:nvPr>
            <p:ph type="sldNum" sz="quarter" idx="12"/>
          </p:nvPr>
        </p:nvSpPr>
        <p:spPr/>
        <p:txBody>
          <a:bodyPr/>
          <a:lstStyle/>
          <a:p>
            <a:fld id="{4FAB73BC-B049-4115-A692-8D63A059BFB8}" type="slidenum">
              <a:rPr lang="en-US" smtClean="0"/>
              <a:pPr/>
              <a:t>40</a:t>
            </a:fld>
            <a:endParaRPr lang="en-US" dirty="0"/>
          </a:p>
        </p:txBody>
      </p:sp>
    </p:spTree>
    <p:extLst>
      <p:ext uri="{BB962C8B-B14F-4D97-AF65-F5344CB8AC3E}">
        <p14:creationId xmlns:p14="http://schemas.microsoft.com/office/powerpoint/2010/main" val="2652878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D7F0-CDF3-4EDC-A420-CC7171135379}"/>
              </a:ext>
            </a:extLst>
          </p:cNvPr>
          <p:cNvSpPr>
            <a:spLocks noGrp="1"/>
          </p:cNvSpPr>
          <p:nvPr>
            <p:ph type="title"/>
          </p:nvPr>
        </p:nvSpPr>
        <p:spPr/>
        <p:txBody>
          <a:bodyPr/>
          <a:lstStyle/>
          <a:p>
            <a:r>
              <a:rPr lang="en-US"/>
              <a:t>Redis Persistence Architectures</a:t>
            </a:r>
            <a:endParaRPr lang="en-US" dirty="0"/>
          </a:p>
        </p:txBody>
      </p:sp>
      <p:sp>
        <p:nvSpPr>
          <p:cNvPr id="6" name="Text Placeholder 5">
            <a:extLst>
              <a:ext uri="{FF2B5EF4-FFF2-40B4-BE49-F238E27FC236}">
                <a16:creationId xmlns:a16="http://schemas.microsoft.com/office/drawing/2014/main" id="{E97FB9E2-5FEF-4F0E-898E-E8AB45147326}"/>
              </a:ext>
            </a:extLst>
          </p:cNvPr>
          <p:cNvSpPr>
            <a:spLocks noGrp="1"/>
          </p:cNvSpPr>
          <p:nvPr>
            <p:ph type="body" idx="1"/>
          </p:nvPr>
        </p:nvSpPr>
        <p:spPr/>
        <p:txBody>
          <a:bodyPr/>
          <a:lstStyle/>
          <a:p>
            <a:r>
              <a:rPr lang="en-US"/>
              <a:t>RDB: Redis Database File</a:t>
            </a:r>
            <a:endParaRPr lang="en-US" dirty="0"/>
          </a:p>
        </p:txBody>
      </p:sp>
      <p:sp>
        <p:nvSpPr>
          <p:cNvPr id="7" name="Text Placeholder 6">
            <a:extLst>
              <a:ext uri="{FF2B5EF4-FFF2-40B4-BE49-F238E27FC236}">
                <a16:creationId xmlns:a16="http://schemas.microsoft.com/office/drawing/2014/main" id="{6772EC97-F6E4-469C-95F3-87E589443BDD}"/>
              </a:ext>
            </a:extLst>
          </p:cNvPr>
          <p:cNvSpPr>
            <a:spLocks noGrp="1"/>
          </p:cNvSpPr>
          <p:nvPr>
            <p:ph type="body" sz="quarter" idx="3"/>
          </p:nvPr>
        </p:nvSpPr>
        <p:spPr/>
        <p:txBody>
          <a:bodyPr/>
          <a:lstStyle/>
          <a:p>
            <a:r>
              <a:rPr lang="en-US" dirty="0"/>
              <a:t>AOF: Append Only File</a:t>
            </a:r>
          </a:p>
        </p:txBody>
      </p:sp>
      <p:sp>
        <p:nvSpPr>
          <p:cNvPr id="4" name="Footer Placeholder 3">
            <a:extLst>
              <a:ext uri="{FF2B5EF4-FFF2-40B4-BE49-F238E27FC236}">
                <a16:creationId xmlns:a16="http://schemas.microsoft.com/office/drawing/2014/main" id="{421E7EF1-5ED9-4D49-A690-FA7DD875B093}"/>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44427D17-3211-4D47-93CC-ED94A8996B78}"/>
              </a:ext>
            </a:extLst>
          </p:cNvPr>
          <p:cNvSpPr>
            <a:spLocks noGrp="1"/>
          </p:cNvSpPr>
          <p:nvPr>
            <p:ph type="sldNum" sz="quarter" idx="12"/>
          </p:nvPr>
        </p:nvSpPr>
        <p:spPr/>
        <p:txBody>
          <a:bodyPr/>
          <a:lstStyle/>
          <a:p>
            <a:fld id="{4FAB73BC-B049-4115-A692-8D63A059BFB8}" type="slidenum">
              <a:rPr lang="en-US" smtClean="0"/>
              <a:pPr/>
              <a:t>41</a:t>
            </a:fld>
            <a:endParaRPr lang="en-US" dirty="0"/>
          </a:p>
        </p:txBody>
      </p:sp>
      <p:sp>
        <p:nvSpPr>
          <p:cNvPr id="8" name="Content Placeholder 7">
            <a:extLst>
              <a:ext uri="{FF2B5EF4-FFF2-40B4-BE49-F238E27FC236}">
                <a16:creationId xmlns:a16="http://schemas.microsoft.com/office/drawing/2014/main" id="{F07A395B-33EC-48CA-A28E-090978824A03}"/>
              </a:ext>
            </a:extLst>
          </p:cNvPr>
          <p:cNvSpPr>
            <a:spLocks noGrp="1"/>
          </p:cNvSpPr>
          <p:nvPr>
            <p:ph sz="half" idx="13"/>
          </p:nvPr>
        </p:nvSpPr>
        <p:spPr/>
        <p:txBody>
          <a:bodyPr/>
          <a:lstStyle/>
          <a:p>
            <a:r>
              <a:rPr lang="en-US"/>
              <a:t>A snapshot of the data in memory at a point in time</a:t>
            </a:r>
          </a:p>
          <a:p>
            <a:r>
              <a:rPr lang="en-US"/>
              <a:t>Several snapshots can be taken to return the data to a previous snapshot</a:t>
            </a:r>
          </a:p>
          <a:p>
            <a:r>
              <a:rPr lang="en-US"/>
              <a:t>On restart, the snapshot is loaded to return the data to its current state</a:t>
            </a:r>
            <a:endParaRPr lang="en-US" dirty="0"/>
          </a:p>
        </p:txBody>
      </p:sp>
      <p:sp>
        <p:nvSpPr>
          <p:cNvPr id="9" name="Content Placeholder 8">
            <a:extLst>
              <a:ext uri="{FF2B5EF4-FFF2-40B4-BE49-F238E27FC236}">
                <a16:creationId xmlns:a16="http://schemas.microsoft.com/office/drawing/2014/main" id="{CF4348E9-1F81-4718-9981-6185A2476A2C}"/>
              </a:ext>
            </a:extLst>
          </p:cNvPr>
          <p:cNvSpPr>
            <a:spLocks noGrp="1"/>
          </p:cNvSpPr>
          <p:nvPr>
            <p:ph sz="half" idx="14"/>
          </p:nvPr>
        </p:nvSpPr>
        <p:spPr/>
        <p:txBody>
          <a:bodyPr/>
          <a:lstStyle/>
          <a:p>
            <a:r>
              <a:rPr lang="en-US" dirty="0"/>
              <a:t>Similar to a commit/transaction log</a:t>
            </a:r>
          </a:p>
          <a:p>
            <a:r>
              <a:rPr lang="en-US" dirty="0"/>
              <a:t>Stores each change as it happens, when it happens</a:t>
            </a:r>
          </a:p>
          <a:p>
            <a:r>
              <a:rPr lang="en-US" dirty="0"/>
              <a:t>Grows in size over time</a:t>
            </a:r>
          </a:p>
          <a:p>
            <a:r>
              <a:rPr lang="en-US" dirty="0"/>
              <a:t>On restart, the commits are replayed to return the data to their current state</a:t>
            </a:r>
          </a:p>
        </p:txBody>
      </p:sp>
    </p:spTree>
    <p:extLst>
      <p:ext uri="{BB962C8B-B14F-4D97-AF65-F5344CB8AC3E}">
        <p14:creationId xmlns:p14="http://schemas.microsoft.com/office/powerpoint/2010/main" val="3682841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48901-00CE-471E-BE6B-C10E852C2280}"/>
              </a:ext>
            </a:extLst>
          </p:cNvPr>
          <p:cNvSpPr>
            <a:spLocks noGrp="1"/>
          </p:cNvSpPr>
          <p:nvPr>
            <p:ph type="title"/>
          </p:nvPr>
        </p:nvSpPr>
        <p:spPr/>
        <p:txBody>
          <a:bodyPr/>
          <a:lstStyle/>
          <a:p>
            <a:r>
              <a:rPr lang="en-US" dirty="0"/>
              <a:t>Redis Scalability</a:t>
            </a:r>
          </a:p>
        </p:txBody>
      </p:sp>
      <p:sp>
        <p:nvSpPr>
          <p:cNvPr id="5" name="Footer Placeholder 4">
            <a:extLst>
              <a:ext uri="{FF2B5EF4-FFF2-40B4-BE49-F238E27FC236}">
                <a16:creationId xmlns:a16="http://schemas.microsoft.com/office/drawing/2014/main" id="{BF3745F8-633F-44DA-BA31-0C0CD9F1EE95}"/>
              </a:ext>
            </a:extLst>
          </p:cNvPr>
          <p:cNvSpPr>
            <a:spLocks noGrp="1"/>
          </p:cNvSpPr>
          <p:nvPr>
            <p:ph type="ftr" sz="quarter" idx="11"/>
          </p:nvPr>
        </p:nvSpPr>
        <p:spPr/>
        <p:txBody>
          <a:bodyPr/>
          <a:lstStyle/>
          <a:p>
            <a:r>
              <a:rPr lang="en-US" dirty="0"/>
              <a:t>School of Information Studies | Syracuse University</a:t>
            </a:r>
          </a:p>
        </p:txBody>
      </p:sp>
      <p:sp>
        <p:nvSpPr>
          <p:cNvPr id="6" name="Slide Number Placeholder 5">
            <a:extLst>
              <a:ext uri="{FF2B5EF4-FFF2-40B4-BE49-F238E27FC236}">
                <a16:creationId xmlns:a16="http://schemas.microsoft.com/office/drawing/2014/main" id="{68492761-8DF3-416A-80C4-C4489F99931C}"/>
              </a:ext>
            </a:extLst>
          </p:cNvPr>
          <p:cNvSpPr>
            <a:spLocks noGrp="1"/>
          </p:cNvSpPr>
          <p:nvPr>
            <p:ph type="sldNum" sz="quarter" idx="12"/>
          </p:nvPr>
        </p:nvSpPr>
        <p:spPr/>
        <p:txBody>
          <a:bodyPr/>
          <a:lstStyle/>
          <a:p>
            <a:fld id="{4FAB73BC-B049-4115-A692-8D63A059BFB8}" type="slidenum">
              <a:rPr lang="en-US" smtClean="0"/>
              <a:pPr/>
              <a:t>42</a:t>
            </a:fld>
            <a:endParaRPr lang="en-US" dirty="0"/>
          </a:p>
        </p:txBody>
      </p:sp>
      <p:graphicFrame>
        <p:nvGraphicFramePr>
          <p:cNvPr id="12" name="Content Placeholder 2">
            <a:extLst>
              <a:ext uri="{FF2B5EF4-FFF2-40B4-BE49-F238E27FC236}">
                <a16:creationId xmlns:a16="http://schemas.microsoft.com/office/drawing/2014/main" id="{C2ECE5FC-1AC8-4C8F-906B-E60E4EFF0893}"/>
              </a:ext>
            </a:extLst>
          </p:cNvPr>
          <p:cNvGraphicFramePr>
            <a:graphicFrameLocks/>
          </p:cNvGraphicFramePr>
          <p:nvPr>
            <p:extLst>
              <p:ext uri="{D42A27DB-BD31-4B8C-83A1-F6EECF244321}">
                <p14:modId xmlns:p14="http://schemas.microsoft.com/office/powerpoint/2010/main" val="2079228125"/>
              </p:ext>
            </p:extLst>
          </p:nvPr>
        </p:nvGraphicFramePr>
        <p:xfrm>
          <a:off x="1729489" y="3129773"/>
          <a:ext cx="5856288" cy="1727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57248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56AE2-8D36-4DB3-B7F0-6E13CF6A6475}"/>
              </a:ext>
            </a:extLst>
          </p:cNvPr>
          <p:cNvSpPr>
            <a:spLocks noGrp="1"/>
          </p:cNvSpPr>
          <p:nvPr>
            <p:ph type="title"/>
          </p:nvPr>
        </p:nvSpPr>
        <p:spPr/>
        <p:txBody>
          <a:bodyPr>
            <a:noAutofit/>
          </a:bodyPr>
          <a:lstStyle/>
          <a:p>
            <a:r>
              <a:rPr lang="en-US" dirty="0"/>
              <a:t>Sentinel</a:t>
            </a:r>
          </a:p>
        </p:txBody>
      </p:sp>
      <p:sp>
        <p:nvSpPr>
          <p:cNvPr id="3" name="Content Placeholder 2">
            <a:extLst>
              <a:ext uri="{FF2B5EF4-FFF2-40B4-BE49-F238E27FC236}">
                <a16:creationId xmlns:a16="http://schemas.microsoft.com/office/drawing/2014/main" id="{5C4D6F71-A10F-4581-BF51-1A72C27C80DD}"/>
              </a:ext>
            </a:extLst>
          </p:cNvPr>
          <p:cNvSpPr>
            <a:spLocks noGrp="1"/>
          </p:cNvSpPr>
          <p:nvPr>
            <p:ph idx="4294967295"/>
          </p:nvPr>
        </p:nvSpPr>
        <p:spPr>
          <a:xfrm>
            <a:off x="768096" y="2286000"/>
            <a:ext cx="7290055" cy="1766628"/>
          </a:xfrm>
        </p:spPr>
        <p:txBody>
          <a:bodyPr>
            <a:noAutofit/>
          </a:bodyPr>
          <a:lstStyle/>
          <a:p>
            <a:r>
              <a:rPr lang="en-US" dirty="0"/>
              <a:t>High-availability solution</a:t>
            </a:r>
          </a:p>
          <a:p>
            <a:r>
              <a:rPr lang="en-US" dirty="0"/>
              <a:t>Single-master</a:t>
            </a:r>
          </a:p>
          <a:p>
            <a:r>
              <a:rPr lang="en-US" dirty="0"/>
              <a:t>Consistent reads</a:t>
            </a:r>
          </a:p>
          <a:p>
            <a:r>
              <a:rPr lang="en-US" dirty="0"/>
              <a:t>Data replicated to other nodes</a:t>
            </a:r>
          </a:p>
        </p:txBody>
      </p:sp>
      <p:sp>
        <p:nvSpPr>
          <p:cNvPr id="4" name="Footer Placeholder 3">
            <a:extLst>
              <a:ext uri="{FF2B5EF4-FFF2-40B4-BE49-F238E27FC236}">
                <a16:creationId xmlns:a16="http://schemas.microsoft.com/office/drawing/2014/main" id="{F863DF23-702D-4469-B853-CDC1583EB4C2}"/>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F0647599-5AC1-4657-AE14-89A7B044A0A5}"/>
              </a:ext>
            </a:extLst>
          </p:cNvPr>
          <p:cNvSpPr>
            <a:spLocks noGrp="1"/>
          </p:cNvSpPr>
          <p:nvPr>
            <p:ph type="sldNum" sz="quarter" idx="12"/>
          </p:nvPr>
        </p:nvSpPr>
        <p:spPr/>
        <p:txBody>
          <a:bodyPr>
            <a:noAutofit/>
          </a:bodyPr>
          <a:lstStyle/>
          <a:p>
            <a:fld id="{4FAB73BC-B049-4115-A692-8D63A059BFB8}" type="slidenum">
              <a:rPr lang="en-US" smtClean="0"/>
              <a:pPr/>
              <a:t>43</a:t>
            </a:fld>
            <a:endParaRPr lang="en-US" dirty="0"/>
          </a:p>
        </p:txBody>
      </p:sp>
      <p:sp>
        <p:nvSpPr>
          <p:cNvPr id="13" name="Rectangle 12">
            <a:extLst>
              <a:ext uri="{FF2B5EF4-FFF2-40B4-BE49-F238E27FC236}">
                <a16:creationId xmlns:a16="http://schemas.microsoft.com/office/drawing/2014/main" id="{5BE86C82-0B73-4562-8B19-E299C15A3265}"/>
              </a:ext>
            </a:extLst>
          </p:cNvPr>
          <p:cNvSpPr/>
          <p:nvPr/>
        </p:nvSpPr>
        <p:spPr>
          <a:xfrm>
            <a:off x="802645" y="4659923"/>
            <a:ext cx="1732085" cy="546177"/>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200" dirty="0">
                <a:solidFill>
                  <a:schemeClr val="tx1">
                    <a:lumMod val="65000"/>
                    <a:lumOff val="35000"/>
                  </a:schemeClr>
                </a:solidFill>
                <a:latin typeface="Sherman Sans Book" pitchFamily="50" charset="0"/>
                <a:ea typeface="Sherman Sans Book" pitchFamily="50" charset="0"/>
              </a:rPr>
              <a:t>Replica</a:t>
            </a:r>
          </a:p>
        </p:txBody>
      </p:sp>
      <p:sp>
        <p:nvSpPr>
          <p:cNvPr id="14" name="Rectangle 13">
            <a:extLst>
              <a:ext uri="{FF2B5EF4-FFF2-40B4-BE49-F238E27FC236}">
                <a16:creationId xmlns:a16="http://schemas.microsoft.com/office/drawing/2014/main" id="{5E018711-E930-4FD5-8C0E-491DCAF8DD16}"/>
              </a:ext>
            </a:extLst>
          </p:cNvPr>
          <p:cNvSpPr/>
          <p:nvPr/>
        </p:nvSpPr>
        <p:spPr>
          <a:xfrm>
            <a:off x="3547080" y="4659922"/>
            <a:ext cx="1732085" cy="5461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200" dirty="0">
                <a:latin typeface="Sherman Sans Book" pitchFamily="50" charset="0"/>
                <a:ea typeface="Sherman Sans Book" pitchFamily="50" charset="0"/>
              </a:rPr>
              <a:t>Master</a:t>
            </a:r>
          </a:p>
        </p:txBody>
      </p:sp>
      <p:sp>
        <p:nvSpPr>
          <p:cNvPr id="15" name="Rectangle 14">
            <a:extLst>
              <a:ext uri="{FF2B5EF4-FFF2-40B4-BE49-F238E27FC236}">
                <a16:creationId xmlns:a16="http://schemas.microsoft.com/office/drawing/2014/main" id="{D85BDF89-E0AB-4ECB-A47C-555C7B041CD3}"/>
              </a:ext>
            </a:extLst>
          </p:cNvPr>
          <p:cNvSpPr/>
          <p:nvPr/>
        </p:nvSpPr>
        <p:spPr>
          <a:xfrm>
            <a:off x="6399219" y="4659921"/>
            <a:ext cx="1732085" cy="546177"/>
          </a:xfrm>
          <a:prstGeom prst="rect">
            <a:avLst/>
          </a:prstGeom>
          <a:noFill/>
          <a:ln>
            <a:solidFill>
              <a:srgbClr val="1CAD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200" dirty="0">
                <a:solidFill>
                  <a:schemeClr val="tx1">
                    <a:lumMod val="65000"/>
                    <a:lumOff val="35000"/>
                  </a:schemeClr>
                </a:solidFill>
                <a:latin typeface="Sherman Sans Book" pitchFamily="50" charset="0"/>
                <a:ea typeface="Sherman Sans Book" pitchFamily="50" charset="0"/>
              </a:rPr>
              <a:t>Replica</a:t>
            </a:r>
          </a:p>
        </p:txBody>
      </p:sp>
      <p:cxnSp>
        <p:nvCxnSpPr>
          <p:cNvPr id="16" name="Straight Connector 15">
            <a:extLst>
              <a:ext uri="{FF2B5EF4-FFF2-40B4-BE49-F238E27FC236}">
                <a16:creationId xmlns:a16="http://schemas.microsoft.com/office/drawing/2014/main" id="{23722896-8573-40FF-90D1-ABBDE9EC81E4}"/>
              </a:ext>
            </a:extLst>
          </p:cNvPr>
          <p:cNvCxnSpPr>
            <a:cxnSpLocks/>
            <a:stCxn id="14" idx="1"/>
            <a:endCxn id="13" idx="3"/>
          </p:cNvCxnSpPr>
          <p:nvPr/>
        </p:nvCxnSpPr>
        <p:spPr>
          <a:xfrm flipH="1">
            <a:off x="2534730" y="4933011"/>
            <a:ext cx="1012350" cy="1"/>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4E4FF6C-0100-4F6E-8D48-48B87831877C}"/>
              </a:ext>
            </a:extLst>
          </p:cNvPr>
          <p:cNvCxnSpPr>
            <a:cxnSpLocks/>
            <a:stCxn id="15" idx="1"/>
          </p:cNvCxnSpPr>
          <p:nvPr/>
        </p:nvCxnSpPr>
        <p:spPr>
          <a:xfrm flipH="1">
            <a:off x="5259863" y="4933010"/>
            <a:ext cx="1139356" cy="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12730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19E25BC8-7A5F-49B4-AA26-C6FAB9051252}"/>
              </a:ext>
            </a:extLst>
          </p:cNvPr>
          <p:cNvCxnSpPr>
            <a:cxnSpLocks/>
            <a:stCxn id="18" idx="0"/>
          </p:cNvCxnSpPr>
          <p:nvPr/>
        </p:nvCxnSpPr>
        <p:spPr>
          <a:xfrm flipV="1">
            <a:off x="7265262" y="5091797"/>
            <a:ext cx="0" cy="718427"/>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4DC34C6-00AA-458A-BF1F-8E6F95ACADF5}"/>
              </a:ext>
            </a:extLst>
          </p:cNvPr>
          <p:cNvCxnSpPr>
            <a:cxnSpLocks/>
            <a:stCxn id="16" idx="0"/>
          </p:cNvCxnSpPr>
          <p:nvPr/>
        </p:nvCxnSpPr>
        <p:spPr>
          <a:xfrm flipV="1">
            <a:off x="4415668" y="5091797"/>
            <a:ext cx="0" cy="718427"/>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6735FFA-E794-4DD4-B0D7-939282AE97F5}"/>
              </a:ext>
            </a:extLst>
          </p:cNvPr>
          <p:cNvSpPr>
            <a:spLocks noGrp="1"/>
          </p:cNvSpPr>
          <p:nvPr>
            <p:ph type="title"/>
          </p:nvPr>
        </p:nvSpPr>
        <p:spPr/>
        <p:txBody>
          <a:bodyPr>
            <a:noAutofit/>
          </a:bodyPr>
          <a:lstStyle/>
          <a:p>
            <a:r>
              <a:rPr lang="en-US" dirty="0"/>
              <a:t>Cluster</a:t>
            </a:r>
          </a:p>
        </p:txBody>
      </p:sp>
      <p:sp>
        <p:nvSpPr>
          <p:cNvPr id="3" name="Content Placeholder 2">
            <a:extLst>
              <a:ext uri="{FF2B5EF4-FFF2-40B4-BE49-F238E27FC236}">
                <a16:creationId xmlns:a16="http://schemas.microsoft.com/office/drawing/2014/main" id="{DA33D05E-DDCE-4627-B336-09ED31E326EB}"/>
              </a:ext>
            </a:extLst>
          </p:cNvPr>
          <p:cNvSpPr>
            <a:spLocks noGrp="1"/>
          </p:cNvSpPr>
          <p:nvPr>
            <p:ph idx="4294967295"/>
          </p:nvPr>
        </p:nvSpPr>
        <p:spPr>
          <a:xfrm>
            <a:off x="768096" y="2286000"/>
            <a:ext cx="7290055" cy="2099601"/>
          </a:xfrm>
        </p:spPr>
        <p:txBody>
          <a:bodyPr>
            <a:noAutofit/>
          </a:bodyPr>
          <a:lstStyle/>
          <a:p>
            <a:r>
              <a:rPr lang="en-US" dirty="0"/>
              <a:t>Data is sharded/split evenly across nodes through a </a:t>
            </a:r>
            <a:br>
              <a:rPr lang="en-US" dirty="0"/>
            </a:br>
            <a:r>
              <a:rPr lang="en-US" dirty="0"/>
              <a:t>hashing algorithm.</a:t>
            </a:r>
          </a:p>
          <a:p>
            <a:r>
              <a:rPr lang="en-US" dirty="0"/>
              <a:t>Shards are replicated asynchronously.</a:t>
            </a:r>
          </a:p>
          <a:p>
            <a:r>
              <a:rPr lang="en-US" dirty="0"/>
              <a:t>There is no single master.</a:t>
            </a:r>
          </a:p>
          <a:p>
            <a:r>
              <a:rPr lang="en-US" dirty="0"/>
              <a:t>There is eventual consistency, not guarantees of consistency.</a:t>
            </a:r>
          </a:p>
        </p:txBody>
      </p:sp>
      <p:sp>
        <p:nvSpPr>
          <p:cNvPr id="4" name="Footer Placeholder 3">
            <a:extLst>
              <a:ext uri="{FF2B5EF4-FFF2-40B4-BE49-F238E27FC236}">
                <a16:creationId xmlns:a16="http://schemas.microsoft.com/office/drawing/2014/main" id="{D22D1F27-BAA2-49BB-97A2-215F5C08FEB2}"/>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69D3CA1-70C9-491F-9480-3A1B4B6002B1}"/>
              </a:ext>
            </a:extLst>
          </p:cNvPr>
          <p:cNvSpPr>
            <a:spLocks noGrp="1"/>
          </p:cNvSpPr>
          <p:nvPr>
            <p:ph type="sldNum" sz="quarter" idx="12"/>
          </p:nvPr>
        </p:nvSpPr>
        <p:spPr/>
        <p:txBody>
          <a:bodyPr>
            <a:noAutofit/>
          </a:bodyPr>
          <a:lstStyle/>
          <a:p>
            <a:fld id="{4FAB73BC-B049-4115-A692-8D63A059BFB8}" type="slidenum">
              <a:rPr lang="en-US" smtClean="0"/>
              <a:pPr/>
              <a:t>44</a:t>
            </a:fld>
            <a:endParaRPr lang="en-US" dirty="0"/>
          </a:p>
        </p:txBody>
      </p:sp>
      <p:sp>
        <p:nvSpPr>
          <p:cNvPr id="6" name="Rectangle 5">
            <a:extLst>
              <a:ext uri="{FF2B5EF4-FFF2-40B4-BE49-F238E27FC236}">
                <a16:creationId xmlns:a16="http://schemas.microsoft.com/office/drawing/2014/main" id="{0E232164-774B-4EE0-B1B5-7CC538B9B788}"/>
              </a:ext>
            </a:extLst>
          </p:cNvPr>
          <p:cNvSpPr/>
          <p:nvPr/>
        </p:nvSpPr>
        <p:spPr>
          <a:xfrm>
            <a:off x="802645" y="5810224"/>
            <a:ext cx="1732085" cy="546177"/>
          </a:xfrm>
          <a:prstGeom prst="rect">
            <a:avLst/>
          </a:prstGeom>
        </p:spPr>
        <p:style>
          <a:lnRef idx="2">
            <a:schemeClr val="accent1"/>
          </a:lnRef>
          <a:fillRef idx="1">
            <a:schemeClr val="lt1"/>
          </a:fillRef>
          <a:effectRef idx="0">
            <a:schemeClr val="accent1"/>
          </a:effectRef>
          <a:fontRef idx="minor">
            <a:schemeClr val="dk1"/>
          </a:fontRef>
        </p:style>
        <p:txBody>
          <a:bodyPr rtlCol="0" anchor="ctr">
            <a:noAutofit/>
          </a:bodyPr>
          <a:lstStyle/>
          <a:p>
            <a:pPr algn="ctr"/>
            <a:r>
              <a:rPr lang="en-US" sz="2200" dirty="0">
                <a:solidFill>
                  <a:schemeClr val="tx1">
                    <a:lumMod val="65000"/>
                    <a:lumOff val="35000"/>
                  </a:schemeClr>
                </a:solidFill>
                <a:latin typeface="Sherman Sans Book" pitchFamily="50" charset="0"/>
                <a:ea typeface="Sherman Sans Book" pitchFamily="50" charset="0"/>
              </a:rPr>
              <a:t>Replica 1</a:t>
            </a:r>
          </a:p>
        </p:txBody>
      </p:sp>
      <p:sp>
        <p:nvSpPr>
          <p:cNvPr id="7" name="Rectangle 6">
            <a:extLst>
              <a:ext uri="{FF2B5EF4-FFF2-40B4-BE49-F238E27FC236}">
                <a16:creationId xmlns:a16="http://schemas.microsoft.com/office/drawing/2014/main" id="{5BE86C82-0B73-4562-8B19-E299C15A3265}"/>
              </a:ext>
            </a:extLst>
          </p:cNvPr>
          <p:cNvSpPr/>
          <p:nvPr/>
        </p:nvSpPr>
        <p:spPr>
          <a:xfrm>
            <a:off x="802645" y="4659923"/>
            <a:ext cx="1732085" cy="5461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200" dirty="0">
                <a:latin typeface="Sherman Sans Book" pitchFamily="50" charset="0"/>
                <a:ea typeface="Sherman Sans Book" pitchFamily="50" charset="0"/>
              </a:rPr>
              <a:t>Master 1</a:t>
            </a:r>
          </a:p>
        </p:txBody>
      </p:sp>
      <p:cxnSp>
        <p:nvCxnSpPr>
          <p:cNvPr id="8" name="Straight Connector 7">
            <a:extLst>
              <a:ext uri="{FF2B5EF4-FFF2-40B4-BE49-F238E27FC236}">
                <a16:creationId xmlns:a16="http://schemas.microsoft.com/office/drawing/2014/main" id="{5EF832B9-B188-48FA-9F4D-46950D3B1512}"/>
              </a:ext>
            </a:extLst>
          </p:cNvPr>
          <p:cNvCxnSpPr>
            <a:cxnSpLocks/>
            <a:stCxn id="6" idx="0"/>
            <a:endCxn id="7" idx="2"/>
          </p:cNvCxnSpPr>
          <p:nvPr/>
        </p:nvCxnSpPr>
        <p:spPr>
          <a:xfrm flipV="1">
            <a:off x="1668688" y="5206100"/>
            <a:ext cx="0" cy="604124"/>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5E018711-E930-4FD5-8C0E-491DCAF8DD16}"/>
              </a:ext>
            </a:extLst>
          </p:cNvPr>
          <p:cNvSpPr/>
          <p:nvPr/>
        </p:nvSpPr>
        <p:spPr>
          <a:xfrm>
            <a:off x="3547080" y="4659922"/>
            <a:ext cx="1732085" cy="5461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200" dirty="0">
                <a:latin typeface="Sherman Sans Book" pitchFamily="50" charset="0"/>
                <a:ea typeface="Sherman Sans Book" pitchFamily="50" charset="0"/>
              </a:rPr>
              <a:t>Master 2</a:t>
            </a:r>
          </a:p>
        </p:txBody>
      </p:sp>
      <p:sp>
        <p:nvSpPr>
          <p:cNvPr id="15" name="Rectangle 14">
            <a:extLst>
              <a:ext uri="{FF2B5EF4-FFF2-40B4-BE49-F238E27FC236}">
                <a16:creationId xmlns:a16="http://schemas.microsoft.com/office/drawing/2014/main" id="{D85BDF89-E0AB-4ECB-A47C-555C7B041CD3}"/>
              </a:ext>
            </a:extLst>
          </p:cNvPr>
          <p:cNvSpPr/>
          <p:nvPr/>
        </p:nvSpPr>
        <p:spPr>
          <a:xfrm>
            <a:off x="6399219" y="4659921"/>
            <a:ext cx="1732085" cy="5461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200" dirty="0">
                <a:latin typeface="Sherman Sans Book" pitchFamily="50" charset="0"/>
                <a:ea typeface="Sherman Sans Book" pitchFamily="50" charset="0"/>
              </a:rPr>
              <a:t>Master 3</a:t>
            </a:r>
          </a:p>
        </p:txBody>
      </p:sp>
      <p:sp>
        <p:nvSpPr>
          <p:cNvPr id="16" name="Rectangle 15">
            <a:extLst>
              <a:ext uri="{FF2B5EF4-FFF2-40B4-BE49-F238E27FC236}">
                <a16:creationId xmlns:a16="http://schemas.microsoft.com/office/drawing/2014/main" id="{570A3B8D-4809-4580-B919-D2935A58518B}"/>
              </a:ext>
            </a:extLst>
          </p:cNvPr>
          <p:cNvSpPr/>
          <p:nvPr/>
        </p:nvSpPr>
        <p:spPr>
          <a:xfrm>
            <a:off x="3549625" y="5810224"/>
            <a:ext cx="1732085" cy="546177"/>
          </a:xfrm>
          <a:prstGeom prst="rect">
            <a:avLst/>
          </a:prstGeom>
        </p:spPr>
        <p:style>
          <a:lnRef idx="2">
            <a:schemeClr val="accent1"/>
          </a:lnRef>
          <a:fillRef idx="1">
            <a:schemeClr val="lt1"/>
          </a:fillRef>
          <a:effectRef idx="0">
            <a:schemeClr val="accent1"/>
          </a:effectRef>
          <a:fontRef idx="minor">
            <a:schemeClr val="dk1"/>
          </a:fontRef>
        </p:style>
        <p:txBody>
          <a:bodyPr rtlCol="0" anchor="ctr">
            <a:noAutofit/>
          </a:bodyPr>
          <a:lstStyle/>
          <a:p>
            <a:pPr algn="ctr"/>
            <a:r>
              <a:rPr lang="en-US" sz="2200" dirty="0">
                <a:solidFill>
                  <a:schemeClr val="tx1">
                    <a:lumMod val="65000"/>
                    <a:lumOff val="35000"/>
                  </a:schemeClr>
                </a:solidFill>
                <a:latin typeface="Sherman Sans Book" pitchFamily="50" charset="0"/>
                <a:ea typeface="Sherman Sans Book" pitchFamily="50" charset="0"/>
              </a:rPr>
              <a:t>Replica 2</a:t>
            </a:r>
          </a:p>
        </p:txBody>
      </p:sp>
      <p:sp>
        <p:nvSpPr>
          <p:cNvPr id="18" name="Rectangle 17">
            <a:extLst>
              <a:ext uri="{FF2B5EF4-FFF2-40B4-BE49-F238E27FC236}">
                <a16:creationId xmlns:a16="http://schemas.microsoft.com/office/drawing/2014/main" id="{539F7BB8-967A-44B5-8D56-A4DE30854A15}"/>
              </a:ext>
            </a:extLst>
          </p:cNvPr>
          <p:cNvSpPr/>
          <p:nvPr/>
        </p:nvSpPr>
        <p:spPr>
          <a:xfrm>
            <a:off x="6399219" y="5810224"/>
            <a:ext cx="1732085" cy="546177"/>
          </a:xfrm>
          <a:prstGeom prst="rect">
            <a:avLst/>
          </a:prstGeom>
        </p:spPr>
        <p:style>
          <a:lnRef idx="2">
            <a:schemeClr val="accent1"/>
          </a:lnRef>
          <a:fillRef idx="1">
            <a:schemeClr val="lt1"/>
          </a:fillRef>
          <a:effectRef idx="0">
            <a:schemeClr val="accent1"/>
          </a:effectRef>
          <a:fontRef idx="minor">
            <a:schemeClr val="dk1"/>
          </a:fontRef>
        </p:style>
        <p:txBody>
          <a:bodyPr rtlCol="0" anchor="ctr">
            <a:noAutofit/>
          </a:bodyPr>
          <a:lstStyle/>
          <a:p>
            <a:pPr algn="ctr"/>
            <a:r>
              <a:rPr lang="en-US" sz="2200" dirty="0">
                <a:solidFill>
                  <a:schemeClr val="tx1">
                    <a:lumMod val="65000"/>
                    <a:lumOff val="35000"/>
                  </a:schemeClr>
                </a:solidFill>
                <a:latin typeface="Sherman Sans Book" pitchFamily="50" charset="0"/>
                <a:ea typeface="Sherman Sans Book" pitchFamily="50" charset="0"/>
              </a:rPr>
              <a:t>Replica 3</a:t>
            </a:r>
          </a:p>
        </p:txBody>
      </p:sp>
      <p:cxnSp>
        <p:nvCxnSpPr>
          <p:cNvPr id="20" name="Straight Connector 19">
            <a:extLst>
              <a:ext uri="{FF2B5EF4-FFF2-40B4-BE49-F238E27FC236}">
                <a16:creationId xmlns:a16="http://schemas.microsoft.com/office/drawing/2014/main" id="{23722896-8573-40FF-90D1-ABBDE9EC81E4}"/>
              </a:ext>
            </a:extLst>
          </p:cNvPr>
          <p:cNvCxnSpPr>
            <a:cxnSpLocks/>
            <a:stCxn id="14" idx="1"/>
            <a:endCxn id="7" idx="3"/>
          </p:cNvCxnSpPr>
          <p:nvPr/>
        </p:nvCxnSpPr>
        <p:spPr>
          <a:xfrm flipH="1">
            <a:off x="2534730" y="4933011"/>
            <a:ext cx="1012350" cy="1"/>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4E4FF6C-0100-4F6E-8D48-48B87831877C}"/>
              </a:ext>
            </a:extLst>
          </p:cNvPr>
          <p:cNvCxnSpPr>
            <a:cxnSpLocks/>
            <a:stCxn id="15" idx="1"/>
          </p:cNvCxnSpPr>
          <p:nvPr/>
        </p:nvCxnSpPr>
        <p:spPr>
          <a:xfrm flipH="1">
            <a:off x="5259863" y="4933010"/>
            <a:ext cx="1139356" cy="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97291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45</a:t>
            </a:fld>
            <a:endParaRPr lang="en-US" dirty="0"/>
          </a:p>
        </p:txBody>
      </p:sp>
    </p:spTree>
    <p:extLst>
      <p:ext uri="{BB962C8B-B14F-4D97-AF65-F5344CB8AC3E}">
        <p14:creationId xmlns:p14="http://schemas.microsoft.com/office/powerpoint/2010/main" val="5984271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1094FD-E7E5-487F-AC14-4E5A4C7BD0E7}"/>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Redis Data Model and Types</a:t>
            </a:r>
          </a:p>
        </p:txBody>
      </p:sp>
      <p:cxnSp>
        <p:nvCxnSpPr>
          <p:cNvPr id="20" name="Straight Connector 19">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16D6DF9D-86E6-4D1A-89A9-83BAC80F192E}"/>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5" name="Slide Number Placeholder 4">
            <a:extLst>
              <a:ext uri="{FF2B5EF4-FFF2-40B4-BE49-F238E27FC236}">
                <a16:creationId xmlns:a16="http://schemas.microsoft.com/office/drawing/2014/main" id="{43C4CBC4-3132-46EE-918A-A68C31D21083}"/>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46</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34078718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70AB0-4F33-486D-93F5-B8960AAD0098}"/>
              </a:ext>
            </a:extLst>
          </p:cNvPr>
          <p:cNvSpPr>
            <a:spLocks noGrp="1"/>
          </p:cNvSpPr>
          <p:nvPr>
            <p:ph type="title"/>
          </p:nvPr>
        </p:nvSpPr>
        <p:spPr/>
        <p:txBody>
          <a:bodyPr/>
          <a:lstStyle/>
          <a:p>
            <a:r>
              <a:rPr lang="en-US"/>
              <a:t>The Redis Data Model</a:t>
            </a:r>
            <a:endParaRPr lang="en-US" dirty="0"/>
          </a:p>
        </p:txBody>
      </p:sp>
      <p:sp>
        <p:nvSpPr>
          <p:cNvPr id="4" name="Footer Placeholder 3">
            <a:extLst>
              <a:ext uri="{FF2B5EF4-FFF2-40B4-BE49-F238E27FC236}">
                <a16:creationId xmlns:a16="http://schemas.microsoft.com/office/drawing/2014/main" id="{498E13D5-CDAB-4B20-BDCF-CE75E049D5AF}"/>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E4948F06-76C7-4206-BA00-94B3747FBEF0}"/>
              </a:ext>
            </a:extLst>
          </p:cNvPr>
          <p:cNvSpPr>
            <a:spLocks noGrp="1"/>
          </p:cNvSpPr>
          <p:nvPr>
            <p:ph type="sldNum" sz="quarter" idx="12"/>
          </p:nvPr>
        </p:nvSpPr>
        <p:spPr/>
        <p:txBody>
          <a:bodyPr/>
          <a:lstStyle/>
          <a:p>
            <a:fld id="{4FAB73BC-B049-4115-A692-8D63A059BFB8}" type="slidenum">
              <a:rPr lang="en-US" smtClean="0"/>
              <a:pPr/>
              <a:t>47</a:t>
            </a:fld>
            <a:endParaRPr lang="en-US" dirty="0"/>
          </a:p>
        </p:txBody>
      </p:sp>
      <p:sp>
        <p:nvSpPr>
          <p:cNvPr id="3" name="Content Placeholder 2">
            <a:extLst>
              <a:ext uri="{FF2B5EF4-FFF2-40B4-BE49-F238E27FC236}">
                <a16:creationId xmlns:a16="http://schemas.microsoft.com/office/drawing/2014/main" id="{FF2E5EB8-71FC-4F07-8CA9-8F54367C1C8C}"/>
              </a:ext>
            </a:extLst>
          </p:cNvPr>
          <p:cNvSpPr>
            <a:spLocks noGrp="1"/>
          </p:cNvSpPr>
          <p:nvPr>
            <p:ph idx="1"/>
          </p:nvPr>
        </p:nvSpPr>
        <p:spPr/>
        <p:txBody>
          <a:bodyPr/>
          <a:lstStyle/>
          <a:p>
            <a:r>
              <a:rPr lang="en-US" dirty="0"/>
              <a:t>All keys live in a global </a:t>
            </a:r>
            <a:r>
              <a:rPr lang="en-US" dirty="0" err="1"/>
              <a:t>keyspace</a:t>
            </a:r>
            <a:r>
              <a:rPr lang="en-US" dirty="0"/>
              <a:t>/database.</a:t>
            </a:r>
          </a:p>
          <a:p>
            <a:r>
              <a:rPr lang="en-US" dirty="0"/>
              <a:t>You can have multiple databases, but it’s not cluster friendly and should be avoided.</a:t>
            </a:r>
          </a:p>
          <a:p>
            <a:r>
              <a:rPr lang="en-US" dirty="0"/>
              <a:t>Keys can be anything, for example:</a:t>
            </a:r>
          </a:p>
          <a:p>
            <a:pPr lvl="1"/>
            <a:r>
              <a:rPr lang="en-US" dirty="0"/>
              <a:t>100</a:t>
            </a:r>
          </a:p>
          <a:p>
            <a:pPr lvl="1"/>
            <a:r>
              <a:rPr lang="en-US" dirty="0"/>
              <a:t>_____</a:t>
            </a:r>
          </a:p>
          <a:p>
            <a:pPr lvl="1"/>
            <a:r>
              <a:rPr lang="en-US" dirty="0"/>
              <a:t>set</a:t>
            </a:r>
          </a:p>
          <a:p>
            <a:pPr lvl="1"/>
            <a:r>
              <a:rPr lang="en-US" dirty="0"/>
              <a:t>“This is a key”	</a:t>
            </a:r>
          </a:p>
          <a:p>
            <a:r>
              <a:rPr lang="en-US" dirty="0"/>
              <a:t>But, keys should be semantically </a:t>
            </a:r>
            <a:r>
              <a:rPr lang="en-US" dirty="0" err="1"/>
              <a:t>namespaced</a:t>
            </a:r>
            <a:r>
              <a:rPr lang="en-US" dirty="0"/>
              <a:t>, as a best practice:</a:t>
            </a:r>
          </a:p>
          <a:p>
            <a:pPr lvl="1"/>
            <a:r>
              <a:rPr lang="en-US" dirty="0"/>
              <a:t>Instead of </a:t>
            </a:r>
            <a:r>
              <a:rPr lang="en-US" dirty="0" err="1"/>
              <a:t>mafudge</a:t>
            </a:r>
            <a:r>
              <a:rPr lang="en-US" dirty="0"/>
              <a:t> try, </a:t>
            </a:r>
            <a:r>
              <a:rPr lang="en-US" dirty="0" err="1"/>
              <a:t>session:user:mafudge</a:t>
            </a:r>
            <a:endParaRPr lang="en-US" dirty="0"/>
          </a:p>
          <a:p>
            <a:pPr lvl="1"/>
            <a:r>
              <a:rPr lang="en-US" dirty="0"/>
              <a:t>Instead of about, try </a:t>
            </a:r>
            <a:r>
              <a:rPr lang="en-US" dirty="0" err="1"/>
              <a:t>pagecache</a:t>
            </a:r>
            <a:r>
              <a:rPr lang="en-US" dirty="0"/>
              <a:t>:/home/about</a:t>
            </a:r>
          </a:p>
        </p:txBody>
      </p:sp>
    </p:spTree>
    <p:extLst>
      <p:ext uri="{BB962C8B-B14F-4D97-AF65-F5344CB8AC3E}">
        <p14:creationId xmlns:p14="http://schemas.microsoft.com/office/powerpoint/2010/main" val="2742373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40DF8-FBCE-46DD-8545-267D9776D2C1}"/>
              </a:ext>
            </a:extLst>
          </p:cNvPr>
          <p:cNvSpPr>
            <a:spLocks noGrp="1"/>
          </p:cNvSpPr>
          <p:nvPr>
            <p:ph type="title"/>
          </p:nvPr>
        </p:nvSpPr>
        <p:spPr/>
        <p:txBody>
          <a:bodyPr/>
          <a:lstStyle/>
          <a:p>
            <a:r>
              <a:rPr lang="en-US"/>
              <a:t>Data Types</a:t>
            </a:r>
            <a:endParaRPr lang="en-US" dirty="0"/>
          </a:p>
        </p:txBody>
      </p:sp>
      <p:sp>
        <p:nvSpPr>
          <p:cNvPr id="4" name="Footer Placeholder 3">
            <a:extLst>
              <a:ext uri="{FF2B5EF4-FFF2-40B4-BE49-F238E27FC236}">
                <a16:creationId xmlns:a16="http://schemas.microsoft.com/office/drawing/2014/main" id="{520B2541-3BF6-4A1A-925A-8FD4186CC818}"/>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DC6EF24C-E940-4A4B-B055-D50D983FC8A5}"/>
              </a:ext>
            </a:extLst>
          </p:cNvPr>
          <p:cNvSpPr>
            <a:spLocks noGrp="1"/>
          </p:cNvSpPr>
          <p:nvPr>
            <p:ph type="sldNum" sz="quarter" idx="12"/>
          </p:nvPr>
        </p:nvSpPr>
        <p:spPr/>
        <p:txBody>
          <a:bodyPr/>
          <a:lstStyle/>
          <a:p>
            <a:fld id="{4FAB73BC-B049-4115-A692-8D63A059BFB8}" type="slidenum">
              <a:rPr lang="en-US" smtClean="0"/>
              <a:pPr/>
              <a:t>48</a:t>
            </a:fld>
            <a:endParaRPr lang="en-US" dirty="0"/>
          </a:p>
        </p:txBody>
      </p:sp>
      <p:sp>
        <p:nvSpPr>
          <p:cNvPr id="3" name="Content Placeholder 2">
            <a:extLst>
              <a:ext uri="{FF2B5EF4-FFF2-40B4-BE49-F238E27FC236}">
                <a16:creationId xmlns:a16="http://schemas.microsoft.com/office/drawing/2014/main" id="{A89BC518-230E-4F7D-A9B2-C2D643F995D6}"/>
              </a:ext>
            </a:extLst>
          </p:cNvPr>
          <p:cNvSpPr>
            <a:spLocks noGrp="1"/>
          </p:cNvSpPr>
          <p:nvPr>
            <p:ph idx="1"/>
          </p:nvPr>
        </p:nvSpPr>
        <p:spPr/>
        <p:txBody>
          <a:bodyPr/>
          <a:lstStyle/>
          <a:p>
            <a:r>
              <a:rPr lang="en-US"/>
              <a:t>Redis is a data structure database and has unique data types, which provide for a variety of data-oriented activities:</a:t>
            </a:r>
          </a:p>
          <a:p>
            <a:r>
              <a:rPr lang="en-US"/>
              <a:t>Strings—arbitrary textual data</a:t>
            </a:r>
          </a:p>
          <a:p>
            <a:r>
              <a:rPr lang="en-US"/>
              <a:t>Lists—collections of strings that can be treated like a queue or stack</a:t>
            </a:r>
          </a:p>
          <a:p>
            <a:r>
              <a:rPr lang="en-US"/>
              <a:t>Sets—unordered collection of strings, no duplicates</a:t>
            </a:r>
          </a:p>
          <a:p>
            <a:r>
              <a:rPr lang="en-US"/>
              <a:t>Hashes—a set of fields/values under a single key</a:t>
            </a:r>
            <a:endParaRPr lang="en-US" dirty="0"/>
          </a:p>
        </p:txBody>
      </p:sp>
    </p:spTree>
    <p:extLst>
      <p:ext uri="{BB962C8B-B14F-4D97-AF65-F5344CB8AC3E}">
        <p14:creationId xmlns:p14="http://schemas.microsoft.com/office/powerpoint/2010/main" val="3855938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49</a:t>
            </a:fld>
            <a:endParaRPr lang="en-US" dirty="0"/>
          </a:p>
        </p:txBody>
      </p:sp>
    </p:spTree>
    <p:extLst>
      <p:ext uri="{BB962C8B-B14F-4D97-AF65-F5344CB8AC3E}">
        <p14:creationId xmlns:p14="http://schemas.microsoft.com/office/powerpoint/2010/main" val="834576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5</a:t>
            </a:fld>
            <a:endParaRPr lang="en-US" dirty="0"/>
          </a:p>
        </p:txBody>
      </p:sp>
    </p:spTree>
    <p:extLst>
      <p:ext uri="{BB962C8B-B14F-4D97-AF65-F5344CB8AC3E}">
        <p14:creationId xmlns:p14="http://schemas.microsoft.com/office/powerpoint/2010/main" val="35809702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E1C942B-CFE6-48A4-B64A-8A42C1703066}"/>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Key / Value Strings and Demo</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6494AF30-FF2A-48C5-9C36-99335782323B}"/>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D9CB0CD6-84DD-4856-94EF-B32ECC00BEF8}"/>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50</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41537642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A09D3-1316-46E0-AF32-BC82D5C7C60B}"/>
              </a:ext>
            </a:extLst>
          </p:cNvPr>
          <p:cNvSpPr>
            <a:spLocks noGrp="1"/>
          </p:cNvSpPr>
          <p:nvPr>
            <p:ph type="title"/>
          </p:nvPr>
        </p:nvSpPr>
        <p:spPr/>
        <p:txBody>
          <a:bodyPr/>
          <a:lstStyle/>
          <a:p>
            <a:r>
              <a:rPr lang="en-US"/>
              <a:t>String Key/Value Commands</a:t>
            </a:r>
            <a:endParaRPr lang="en-US" dirty="0"/>
          </a:p>
        </p:txBody>
      </p:sp>
      <p:sp>
        <p:nvSpPr>
          <p:cNvPr id="4" name="Footer Placeholder 3">
            <a:extLst>
              <a:ext uri="{FF2B5EF4-FFF2-40B4-BE49-F238E27FC236}">
                <a16:creationId xmlns:a16="http://schemas.microsoft.com/office/drawing/2014/main" id="{C46B837C-9DA3-4D3E-AB7C-2E83361DE0AC}"/>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E71751AF-5422-43F3-8BA5-72D3229221D4}"/>
              </a:ext>
            </a:extLst>
          </p:cNvPr>
          <p:cNvSpPr>
            <a:spLocks noGrp="1"/>
          </p:cNvSpPr>
          <p:nvPr>
            <p:ph type="sldNum" sz="quarter" idx="12"/>
          </p:nvPr>
        </p:nvSpPr>
        <p:spPr/>
        <p:txBody>
          <a:bodyPr/>
          <a:lstStyle/>
          <a:p>
            <a:fld id="{4FAB73BC-B049-4115-A692-8D63A059BFB8}" type="slidenum">
              <a:rPr lang="en-US" smtClean="0"/>
              <a:pPr/>
              <a:t>51</a:t>
            </a:fld>
            <a:endParaRPr lang="en-US" dirty="0"/>
          </a:p>
        </p:txBody>
      </p:sp>
      <p:sp>
        <p:nvSpPr>
          <p:cNvPr id="3" name="Content Placeholder 2">
            <a:extLst>
              <a:ext uri="{FF2B5EF4-FFF2-40B4-BE49-F238E27FC236}">
                <a16:creationId xmlns:a16="http://schemas.microsoft.com/office/drawing/2014/main" id="{E391BBD3-87AF-4040-A7EC-84AB6D4AB971}"/>
              </a:ext>
            </a:extLst>
          </p:cNvPr>
          <p:cNvSpPr>
            <a:spLocks noGrp="1"/>
          </p:cNvSpPr>
          <p:nvPr>
            <p:ph idx="1"/>
          </p:nvPr>
        </p:nvSpPr>
        <p:spPr/>
        <p:txBody>
          <a:bodyPr/>
          <a:lstStyle/>
          <a:p>
            <a:r>
              <a:rPr lang="en-US"/>
              <a:t>GET—get a value for the given key</a:t>
            </a:r>
          </a:p>
          <a:p>
            <a:r>
              <a:rPr lang="en-US"/>
              <a:t>SET—the value for a given key</a:t>
            </a:r>
          </a:p>
          <a:p>
            <a:r>
              <a:rPr lang="en-US"/>
              <a:t>MSET—set multiple keys/values</a:t>
            </a:r>
          </a:p>
          <a:p>
            <a:r>
              <a:rPr lang="en-US"/>
              <a:t>MGET—get multiple </a:t>
            </a:r>
          </a:p>
          <a:p>
            <a:r>
              <a:rPr lang="en-US"/>
              <a:t>EXISTS—check if a key exists</a:t>
            </a:r>
          </a:p>
          <a:p>
            <a:r>
              <a:rPr lang="en-US"/>
              <a:t>GETSET—get the current value, then set a new value</a:t>
            </a:r>
          </a:p>
          <a:p>
            <a:r>
              <a:rPr lang="en-US"/>
              <a:t>DEL—delete a key and its value</a:t>
            </a:r>
          </a:p>
          <a:p>
            <a:r>
              <a:rPr lang="en-US"/>
              <a:t>KEYS—find all keys matching a pattern</a:t>
            </a:r>
            <a:endParaRPr lang="en-US" dirty="0"/>
          </a:p>
        </p:txBody>
      </p:sp>
    </p:spTree>
    <p:extLst>
      <p:ext uri="{BB962C8B-B14F-4D97-AF65-F5344CB8AC3E}">
        <p14:creationId xmlns:p14="http://schemas.microsoft.com/office/powerpoint/2010/main" val="160799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9E289-999F-4DFF-B60C-81C9FD2B2A95}"/>
              </a:ext>
            </a:extLst>
          </p:cNvPr>
          <p:cNvSpPr>
            <a:spLocks noGrp="1"/>
          </p:cNvSpPr>
          <p:nvPr>
            <p:ph type="title"/>
          </p:nvPr>
        </p:nvSpPr>
        <p:spPr/>
        <p:txBody>
          <a:bodyPr/>
          <a:lstStyle/>
          <a:p>
            <a:r>
              <a:rPr lang="en-US" dirty="0"/>
              <a:t>String Key/Value Timeouts</a:t>
            </a:r>
          </a:p>
        </p:txBody>
      </p:sp>
      <p:sp>
        <p:nvSpPr>
          <p:cNvPr id="3" name="Content Placeholder 2">
            <a:extLst>
              <a:ext uri="{FF2B5EF4-FFF2-40B4-BE49-F238E27FC236}">
                <a16:creationId xmlns:a16="http://schemas.microsoft.com/office/drawing/2014/main" id="{4CE81D7E-D656-4DD0-9FA9-9C110EE67A75}"/>
              </a:ext>
            </a:extLst>
          </p:cNvPr>
          <p:cNvSpPr>
            <a:spLocks noGrp="1"/>
          </p:cNvSpPr>
          <p:nvPr>
            <p:ph idx="4294967295"/>
          </p:nvPr>
        </p:nvSpPr>
        <p:spPr>
          <a:xfrm>
            <a:off x="768096" y="2286000"/>
            <a:ext cx="7290055" cy="4023360"/>
          </a:xfrm>
        </p:spPr>
        <p:txBody>
          <a:bodyPr/>
          <a:lstStyle/>
          <a:p>
            <a:r>
              <a:rPr lang="en-US" dirty="0"/>
              <a:t>Set an expiration on the key in seconds</a:t>
            </a:r>
          </a:p>
          <a:p>
            <a:r>
              <a:rPr lang="en-US" dirty="0"/>
              <a:t>Set x test—set key x to value “test”</a:t>
            </a:r>
          </a:p>
          <a:p>
            <a:r>
              <a:rPr lang="en-US" dirty="0"/>
              <a:t>Expire x 5—expire key x in 5 seconds</a:t>
            </a:r>
          </a:p>
          <a:p>
            <a:r>
              <a:rPr lang="en-US" dirty="0"/>
              <a:t>Set x test ex 5—same thing in a single command</a:t>
            </a:r>
          </a:p>
        </p:txBody>
      </p:sp>
      <p:sp>
        <p:nvSpPr>
          <p:cNvPr id="4" name="Footer Placeholder 3">
            <a:extLst>
              <a:ext uri="{FF2B5EF4-FFF2-40B4-BE49-F238E27FC236}">
                <a16:creationId xmlns:a16="http://schemas.microsoft.com/office/drawing/2014/main" id="{FE86807D-DE3F-4442-B307-0B68537EBAF5}"/>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5D22248-C9B7-4609-A6C7-B2CCE0913C89}"/>
              </a:ext>
            </a:extLst>
          </p:cNvPr>
          <p:cNvSpPr>
            <a:spLocks noGrp="1"/>
          </p:cNvSpPr>
          <p:nvPr>
            <p:ph type="sldNum" sz="quarter" idx="12"/>
          </p:nvPr>
        </p:nvSpPr>
        <p:spPr/>
        <p:txBody>
          <a:bodyPr/>
          <a:lstStyle/>
          <a:p>
            <a:fld id="{4FAB73BC-B049-4115-A692-8D63A059BFB8}" type="slidenum">
              <a:rPr lang="en-US" smtClean="0"/>
              <a:pPr/>
              <a:t>52</a:t>
            </a:fld>
            <a:endParaRPr lang="en-US" dirty="0"/>
          </a:p>
        </p:txBody>
      </p:sp>
    </p:spTree>
    <p:extLst>
      <p:ext uri="{BB962C8B-B14F-4D97-AF65-F5344CB8AC3E}">
        <p14:creationId xmlns:p14="http://schemas.microsoft.com/office/powerpoint/2010/main" val="423796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F56B8-945F-4F6C-814C-72D730ED14AD}"/>
              </a:ext>
            </a:extLst>
          </p:cNvPr>
          <p:cNvSpPr>
            <a:spLocks noGrp="1"/>
          </p:cNvSpPr>
          <p:nvPr>
            <p:ph type="title"/>
          </p:nvPr>
        </p:nvSpPr>
        <p:spPr/>
        <p:txBody>
          <a:bodyPr/>
          <a:lstStyle/>
          <a:p>
            <a:r>
              <a:rPr lang="en-US" dirty="0"/>
              <a:t>Demo: Strings</a:t>
            </a:r>
          </a:p>
        </p:txBody>
      </p:sp>
      <p:sp>
        <p:nvSpPr>
          <p:cNvPr id="3" name="Content Placeholder 2">
            <a:extLst>
              <a:ext uri="{FF2B5EF4-FFF2-40B4-BE49-F238E27FC236}">
                <a16:creationId xmlns:a16="http://schemas.microsoft.com/office/drawing/2014/main" id="{DE6C3560-827C-488D-96FA-D69AC5DEAC70}"/>
              </a:ext>
            </a:extLst>
          </p:cNvPr>
          <p:cNvSpPr>
            <a:spLocks noGrp="1"/>
          </p:cNvSpPr>
          <p:nvPr>
            <p:ph idx="4294967295"/>
          </p:nvPr>
        </p:nvSpPr>
        <p:spPr>
          <a:xfrm>
            <a:off x="768096" y="2286000"/>
            <a:ext cx="7290055" cy="4023360"/>
          </a:xfrm>
        </p:spPr>
        <p:txBody>
          <a:bodyPr/>
          <a:lstStyle/>
          <a:p>
            <a:r>
              <a:rPr lang="en-US" dirty="0"/>
              <a:t>Demonstrate basic Redis commands</a:t>
            </a:r>
          </a:p>
          <a:p>
            <a:r>
              <a:rPr lang="en-US" dirty="0"/>
              <a:t>Why namespacing is important in Redis, even though it’s </a:t>
            </a:r>
            <a:br>
              <a:rPr lang="en-US" dirty="0"/>
            </a:br>
            <a:r>
              <a:rPr lang="en-US" dirty="0"/>
              <a:t>not required!</a:t>
            </a:r>
          </a:p>
          <a:p>
            <a:r>
              <a:rPr lang="en-US" dirty="0"/>
              <a:t>Example of how a page cache might be implemented in Redis</a:t>
            </a:r>
          </a:p>
        </p:txBody>
      </p:sp>
      <p:sp>
        <p:nvSpPr>
          <p:cNvPr id="4" name="Footer Placeholder 3">
            <a:extLst>
              <a:ext uri="{FF2B5EF4-FFF2-40B4-BE49-F238E27FC236}">
                <a16:creationId xmlns:a16="http://schemas.microsoft.com/office/drawing/2014/main" id="{CE4D49F5-55C9-4D0B-A0EE-C5A793DAF11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AD3E1228-9D50-476A-9009-0659FAF537A7}"/>
              </a:ext>
            </a:extLst>
          </p:cNvPr>
          <p:cNvSpPr>
            <a:spLocks noGrp="1"/>
          </p:cNvSpPr>
          <p:nvPr>
            <p:ph type="sldNum" sz="quarter" idx="12"/>
          </p:nvPr>
        </p:nvSpPr>
        <p:spPr/>
        <p:txBody>
          <a:bodyPr/>
          <a:lstStyle/>
          <a:p>
            <a:fld id="{4FAB73BC-B049-4115-A692-8D63A059BFB8}" type="slidenum">
              <a:rPr lang="en-US" smtClean="0"/>
              <a:pPr/>
              <a:t>53</a:t>
            </a:fld>
            <a:endParaRPr lang="en-US" dirty="0"/>
          </a:p>
        </p:txBody>
      </p:sp>
    </p:spTree>
    <p:extLst>
      <p:ext uri="{BB962C8B-B14F-4D97-AF65-F5344CB8AC3E}">
        <p14:creationId xmlns:p14="http://schemas.microsoft.com/office/powerpoint/2010/main" val="33839110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54</a:t>
            </a:fld>
            <a:endParaRPr lang="en-US" dirty="0"/>
          </a:p>
        </p:txBody>
      </p:sp>
    </p:spTree>
    <p:extLst>
      <p:ext uri="{BB962C8B-B14F-4D97-AF65-F5344CB8AC3E}">
        <p14:creationId xmlns:p14="http://schemas.microsoft.com/office/powerpoint/2010/main" val="22829178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8D912E5-7187-456F-82CF-53019845F781}"/>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Hashes and Demo</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65E6039C-F5FB-4E26-9280-42516C94345B}"/>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76DEAF04-A17D-46F3-ADCC-7271603DF38B}"/>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55</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2903700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2F414-D1ED-460B-AB12-784B5A3216D0}"/>
              </a:ext>
            </a:extLst>
          </p:cNvPr>
          <p:cNvSpPr>
            <a:spLocks noGrp="1"/>
          </p:cNvSpPr>
          <p:nvPr>
            <p:ph type="title"/>
          </p:nvPr>
        </p:nvSpPr>
        <p:spPr/>
        <p:txBody>
          <a:bodyPr/>
          <a:lstStyle/>
          <a:p>
            <a:r>
              <a:rPr lang="en-US" dirty="0"/>
              <a:t>Hashes</a:t>
            </a:r>
          </a:p>
        </p:txBody>
      </p:sp>
      <p:sp>
        <p:nvSpPr>
          <p:cNvPr id="3" name="Content Placeholder 2">
            <a:extLst>
              <a:ext uri="{FF2B5EF4-FFF2-40B4-BE49-F238E27FC236}">
                <a16:creationId xmlns:a16="http://schemas.microsoft.com/office/drawing/2014/main" id="{06BDB54D-1DCE-41AF-974F-9FF66E899966}"/>
              </a:ext>
            </a:extLst>
          </p:cNvPr>
          <p:cNvSpPr>
            <a:spLocks noGrp="1"/>
          </p:cNvSpPr>
          <p:nvPr>
            <p:ph idx="4294967295"/>
          </p:nvPr>
        </p:nvSpPr>
        <p:spPr>
          <a:xfrm>
            <a:off x="768096" y="2286000"/>
            <a:ext cx="7290055" cy="4023360"/>
          </a:xfrm>
        </p:spPr>
        <p:txBody>
          <a:bodyPr/>
          <a:lstStyle/>
          <a:p>
            <a:r>
              <a:rPr lang="en-US" dirty="0"/>
              <a:t>Hashes allow for storage of several fields under a single key</a:t>
            </a:r>
          </a:p>
          <a:p>
            <a:r>
              <a:rPr lang="en-US" dirty="0"/>
              <a:t>HSET key field value</a:t>
            </a:r>
          </a:p>
          <a:p>
            <a:r>
              <a:rPr lang="en-US" dirty="0"/>
              <a:t>HMSET key field1 value1 field2 value2…</a:t>
            </a:r>
          </a:p>
          <a:p>
            <a:r>
              <a:rPr lang="en-US" dirty="0"/>
              <a:t>HGET key field1</a:t>
            </a:r>
          </a:p>
          <a:p>
            <a:r>
              <a:rPr lang="en-US" dirty="0"/>
              <a:t>HGETALL key </a:t>
            </a:r>
          </a:p>
          <a:p>
            <a:r>
              <a:rPr lang="en-US" dirty="0"/>
              <a:t>HMGET key field1 field3 field4</a:t>
            </a:r>
          </a:p>
          <a:p>
            <a:r>
              <a:rPr lang="en-US" dirty="0"/>
              <a:t>HEXISTS key field</a:t>
            </a:r>
          </a:p>
        </p:txBody>
      </p:sp>
      <p:sp>
        <p:nvSpPr>
          <p:cNvPr id="4" name="Footer Placeholder 3">
            <a:extLst>
              <a:ext uri="{FF2B5EF4-FFF2-40B4-BE49-F238E27FC236}">
                <a16:creationId xmlns:a16="http://schemas.microsoft.com/office/drawing/2014/main" id="{E620D8BE-A5E2-45A2-B4C3-480DAF334BD6}"/>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949189EB-4BA9-45E4-A224-E5E0C141A7E1}"/>
              </a:ext>
            </a:extLst>
          </p:cNvPr>
          <p:cNvSpPr>
            <a:spLocks noGrp="1"/>
          </p:cNvSpPr>
          <p:nvPr>
            <p:ph type="sldNum" sz="quarter" idx="12"/>
          </p:nvPr>
        </p:nvSpPr>
        <p:spPr/>
        <p:txBody>
          <a:bodyPr/>
          <a:lstStyle/>
          <a:p>
            <a:fld id="{4FAB73BC-B049-4115-A692-8D63A059BFB8}" type="slidenum">
              <a:rPr lang="en-US" smtClean="0"/>
              <a:pPr/>
              <a:t>56</a:t>
            </a:fld>
            <a:endParaRPr lang="en-US" dirty="0"/>
          </a:p>
        </p:txBody>
      </p:sp>
    </p:spTree>
    <p:extLst>
      <p:ext uri="{BB962C8B-B14F-4D97-AF65-F5344CB8AC3E}">
        <p14:creationId xmlns:p14="http://schemas.microsoft.com/office/powerpoint/2010/main" val="42140696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27E56-09B8-4B19-A887-49A014B94C05}"/>
              </a:ext>
            </a:extLst>
          </p:cNvPr>
          <p:cNvSpPr>
            <a:spLocks noGrp="1"/>
          </p:cNvSpPr>
          <p:nvPr>
            <p:ph type="title"/>
          </p:nvPr>
        </p:nvSpPr>
        <p:spPr/>
        <p:txBody>
          <a:bodyPr/>
          <a:lstStyle/>
          <a:p>
            <a:r>
              <a:rPr lang="en-US" dirty="0"/>
              <a:t>Demo: Session Data</a:t>
            </a:r>
          </a:p>
        </p:txBody>
      </p:sp>
      <p:sp>
        <p:nvSpPr>
          <p:cNvPr id="3" name="Content Placeholder 2">
            <a:extLst>
              <a:ext uri="{FF2B5EF4-FFF2-40B4-BE49-F238E27FC236}">
                <a16:creationId xmlns:a16="http://schemas.microsoft.com/office/drawing/2014/main" id="{29D77ED4-4951-4795-8B78-82B7C18C97DC}"/>
              </a:ext>
            </a:extLst>
          </p:cNvPr>
          <p:cNvSpPr>
            <a:spLocks noGrp="1"/>
          </p:cNvSpPr>
          <p:nvPr>
            <p:ph idx="4294967295"/>
          </p:nvPr>
        </p:nvSpPr>
        <p:spPr>
          <a:xfrm>
            <a:off x="768096" y="2286000"/>
            <a:ext cx="7290055" cy="4023360"/>
          </a:xfrm>
        </p:spPr>
        <p:txBody>
          <a:bodyPr/>
          <a:lstStyle/>
          <a:p>
            <a:r>
              <a:rPr lang="en-US" sz="2400" dirty="0"/>
              <a:t>Demo of using Redis to store data about the current logged-on user</a:t>
            </a:r>
          </a:p>
        </p:txBody>
      </p:sp>
      <p:sp>
        <p:nvSpPr>
          <p:cNvPr id="4" name="Footer Placeholder 3">
            <a:extLst>
              <a:ext uri="{FF2B5EF4-FFF2-40B4-BE49-F238E27FC236}">
                <a16:creationId xmlns:a16="http://schemas.microsoft.com/office/drawing/2014/main" id="{C88BBBB1-CBEC-4BF8-B76F-A7A5D4511883}"/>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EBFC115-96D1-4199-A557-D27415736975}"/>
              </a:ext>
            </a:extLst>
          </p:cNvPr>
          <p:cNvSpPr>
            <a:spLocks noGrp="1"/>
          </p:cNvSpPr>
          <p:nvPr>
            <p:ph type="sldNum" sz="quarter" idx="12"/>
          </p:nvPr>
        </p:nvSpPr>
        <p:spPr/>
        <p:txBody>
          <a:bodyPr/>
          <a:lstStyle/>
          <a:p>
            <a:fld id="{4FAB73BC-B049-4115-A692-8D63A059BFB8}" type="slidenum">
              <a:rPr lang="en-US" smtClean="0"/>
              <a:pPr/>
              <a:t>57</a:t>
            </a:fld>
            <a:endParaRPr lang="en-US" dirty="0"/>
          </a:p>
        </p:txBody>
      </p:sp>
    </p:spTree>
    <p:extLst>
      <p:ext uri="{BB962C8B-B14F-4D97-AF65-F5344CB8AC3E}">
        <p14:creationId xmlns:p14="http://schemas.microsoft.com/office/powerpoint/2010/main" val="1756395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58</a:t>
            </a:fld>
            <a:endParaRPr lang="en-US" dirty="0"/>
          </a:p>
        </p:txBody>
      </p:sp>
    </p:spTree>
    <p:extLst>
      <p:ext uri="{BB962C8B-B14F-4D97-AF65-F5344CB8AC3E}">
        <p14:creationId xmlns:p14="http://schemas.microsoft.com/office/powerpoint/2010/main" val="38031347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2C9B231-D9DD-43A8-BD37-43E5A8D175DE}"/>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Lists and Demo</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6546F5B3-7719-4DBC-8B04-0DB21613141B}"/>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B345DAA9-6B27-43A3-815F-00D2A72824F5}"/>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59</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530770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0BA28970-3E8F-46CD-A302-42EE83668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5F81504-1E7B-42F1-B1C9-665F4AEE72A5}"/>
              </a:ext>
            </a:extLst>
          </p:cNvPr>
          <p:cNvSpPr>
            <a:spLocks noGrp="1"/>
          </p:cNvSpPr>
          <p:nvPr>
            <p:ph type="title"/>
          </p:nvPr>
        </p:nvSpPr>
        <p:spPr>
          <a:xfrm>
            <a:off x="482600" y="643467"/>
            <a:ext cx="5373505" cy="5571066"/>
          </a:xfrm>
        </p:spPr>
        <p:txBody>
          <a:bodyPr vert="horz" lIns="91440" tIns="45720" rIns="91440" bIns="45720" rtlCol="0" anchor="ctr">
            <a:normAutofit/>
          </a:bodyPr>
          <a:lstStyle/>
          <a:p>
            <a:pPr algn="r">
              <a:lnSpc>
                <a:spcPct val="80000"/>
              </a:lnSpc>
            </a:pPr>
            <a:r>
              <a:rPr lang="en-US" sz="5700" cap="all" spc="200">
                <a:solidFill>
                  <a:schemeClr val="tx1">
                    <a:alpha val="80000"/>
                  </a:schemeClr>
                </a:solidFill>
                <a:latin typeface="+mj-lt"/>
                <a:ea typeface="+mj-ea"/>
                <a:cs typeface="+mj-cs"/>
              </a:rPr>
              <a:t>Relational vs. Document</a:t>
            </a:r>
          </a:p>
        </p:txBody>
      </p:sp>
      <p:cxnSp>
        <p:nvCxnSpPr>
          <p:cNvPr id="17" name="Straight Connector 16">
            <a:extLst>
              <a:ext uri="{FF2B5EF4-FFF2-40B4-BE49-F238E27FC236}">
                <a16:creationId xmlns:a16="http://schemas.microsoft.com/office/drawing/2014/main" id="{47AE7893-212D-45CB-A5B0-AE377389AB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4703"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22F5DE92-4B5E-4F64-8935-320EE160D244}"/>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3064360A-BF75-46EB-95B6-5308B60268BF}"/>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6</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8328838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A1221-BBD2-44D9-A3AC-DDD5EB264939}"/>
              </a:ext>
            </a:extLst>
          </p:cNvPr>
          <p:cNvSpPr>
            <a:spLocks noGrp="1"/>
          </p:cNvSpPr>
          <p:nvPr>
            <p:ph type="title"/>
          </p:nvPr>
        </p:nvSpPr>
        <p:spPr/>
        <p:txBody>
          <a:bodyPr/>
          <a:lstStyle/>
          <a:p>
            <a:r>
              <a:rPr lang="en-US" dirty="0"/>
              <a:t>Lists</a:t>
            </a:r>
          </a:p>
        </p:txBody>
      </p:sp>
      <p:sp>
        <p:nvSpPr>
          <p:cNvPr id="3" name="Content Placeholder 2">
            <a:extLst>
              <a:ext uri="{FF2B5EF4-FFF2-40B4-BE49-F238E27FC236}">
                <a16:creationId xmlns:a16="http://schemas.microsoft.com/office/drawing/2014/main" id="{CF0ECBE4-4C20-4EE6-8F84-4F34AE2494FE}"/>
              </a:ext>
            </a:extLst>
          </p:cNvPr>
          <p:cNvSpPr>
            <a:spLocks noGrp="1"/>
          </p:cNvSpPr>
          <p:nvPr>
            <p:ph idx="4294967295"/>
          </p:nvPr>
        </p:nvSpPr>
        <p:spPr>
          <a:xfrm>
            <a:off x="768096" y="2286000"/>
            <a:ext cx="7290055" cy="4023360"/>
          </a:xfrm>
        </p:spPr>
        <p:txBody>
          <a:bodyPr/>
          <a:lstStyle/>
          <a:p>
            <a:r>
              <a:rPr lang="en-US" dirty="0"/>
              <a:t>For building lists, queues, and stacks:</a:t>
            </a:r>
          </a:p>
          <a:p>
            <a:r>
              <a:rPr lang="en-US" dirty="0"/>
              <a:t>L/RPUSH key item1 item2 item3 add to beginning or end</a:t>
            </a:r>
          </a:p>
          <a:p>
            <a:r>
              <a:rPr lang="en-US" dirty="0"/>
              <a:t>LRANGE 0 –1 (all items)</a:t>
            </a:r>
          </a:p>
          <a:p>
            <a:r>
              <a:rPr lang="en-US" dirty="0"/>
              <a:t>LRANGE 0 2 (first three items)</a:t>
            </a:r>
          </a:p>
          <a:p>
            <a:r>
              <a:rPr lang="en-US" dirty="0"/>
              <a:t>LPUSH key item0 (add to beginning)</a:t>
            </a:r>
          </a:p>
          <a:p>
            <a:r>
              <a:rPr lang="en-US" dirty="0"/>
              <a:t>LPOP key (remove from beginning)</a:t>
            </a:r>
          </a:p>
          <a:p>
            <a:r>
              <a:rPr lang="en-US" dirty="0"/>
              <a:t>RPOP key (remove from end)</a:t>
            </a:r>
          </a:p>
          <a:p>
            <a:r>
              <a:rPr lang="en-US" dirty="0"/>
              <a:t>LLEN key (length of list)</a:t>
            </a:r>
          </a:p>
          <a:p>
            <a:r>
              <a:rPr lang="en-US" dirty="0"/>
              <a:t>LINDEX key number (get value at index)</a:t>
            </a:r>
          </a:p>
        </p:txBody>
      </p:sp>
      <p:sp>
        <p:nvSpPr>
          <p:cNvPr id="4" name="Footer Placeholder 3">
            <a:extLst>
              <a:ext uri="{FF2B5EF4-FFF2-40B4-BE49-F238E27FC236}">
                <a16:creationId xmlns:a16="http://schemas.microsoft.com/office/drawing/2014/main" id="{EE45D964-A37D-4E99-8A53-9B19A5FF478F}"/>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4913B49-CBA5-4BA3-9547-B5BCA000B028}"/>
              </a:ext>
            </a:extLst>
          </p:cNvPr>
          <p:cNvSpPr>
            <a:spLocks noGrp="1"/>
          </p:cNvSpPr>
          <p:nvPr>
            <p:ph type="sldNum" sz="quarter" idx="12"/>
          </p:nvPr>
        </p:nvSpPr>
        <p:spPr/>
        <p:txBody>
          <a:bodyPr/>
          <a:lstStyle/>
          <a:p>
            <a:fld id="{4FAB73BC-B049-4115-A692-8D63A059BFB8}" type="slidenum">
              <a:rPr lang="en-US" smtClean="0"/>
              <a:pPr/>
              <a:t>60</a:t>
            </a:fld>
            <a:endParaRPr lang="en-US" dirty="0"/>
          </a:p>
        </p:txBody>
      </p:sp>
    </p:spTree>
    <p:extLst>
      <p:ext uri="{BB962C8B-B14F-4D97-AF65-F5344CB8AC3E}">
        <p14:creationId xmlns:p14="http://schemas.microsoft.com/office/powerpoint/2010/main" val="18519751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3E059A9-8C19-468F-A8F3-C5D50BC68FC8}"/>
              </a:ext>
            </a:extLst>
          </p:cNvPr>
          <p:cNvCxnSpPr>
            <a:cxnSpLocks/>
          </p:cNvCxnSpPr>
          <p:nvPr/>
        </p:nvCxnSpPr>
        <p:spPr>
          <a:xfrm flipV="1">
            <a:off x="1948934" y="5143421"/>
            <a:ext cx="1261063" cy="41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5D93853-BA58-46DF-B9E5-0D2619717C4E}"/>
              </a:ext>
            </a:extLst>
          </p:cNvPr>
          <p:cNvSpPr>
            <a:spLocks noGrp="1"/>
          </p:cNvSpPr>
          <p:nvPr>
            <p:ph type="title"/>
          </p:nvPr>
        </p:nvSpPr>
        <p:spPr/>
        <p:txBody>
          <a:bodyPr>
            <a:noAutofit/>
          </a:bodyPr>
          <a:lstStyle/>
          <a:p>
            <a:r>
              <a:rPr lang="en-US" dirty="0"/>
              <a:t>Demo: Lists</a:t>
            </a:r>
          </a:p>
        </p:txBody>
      </p:sp>
      <p:sp>
        <p:nvSpPr>
          <p:cNvPr id="3" name="Content Placeholder 2">
            <a:extLst>
              <a:ext uri="{FF2B5EF4-FFF2-40B4-BE49-F238E27FC236}">
                <a16:creationId xmlns:a16="http://schemas.microsoft.com/office/drawing/2014/main" id="{328C60BB-AF91-487E-8255-4B8ECDA0A90C}"/>
              </a:ext>
            </a:extLst>
          </p:cNvPr>
          <p:cNvSpPr>
            <a:spLocks noGrp="1"/>
          </p:cNvSpPr>
          <p:nvPr>
            <p:ph idx="4294967295"/>
          </p:nvPr>
        </p:nvSpPr>
        <p:spPr>
          <a:xfrm>
            <a:off x="768096" y="2286000"/>
            <a:ext cx="7290055" cy="1600152"/>
          </a:xfrm>
        </p:spPr>
        <p:txBody>
          <a:bodyPr>
            <a:noAutofit/>
          </a:bodyPr>
          <a:lstStyle/>
          <a:p>
            <a:r>
              <a:rPr lang="en-US" dirty="0"/>
              <a:t>Simple list example</a:t>
            </a:r>
          </a:p>
          <a:p>
            <a:r>
              <a:rPr lang="en-US" dirty="0"/>
              <a:t>Work/command queue example: sending TXT messages, emails, and so on when events must be queued</a:t>
            </a:r>
          </a:p>
          <a:p>
            <a:r>
              <a:rPr lang="en-US" dirty="0"/>
              <a:t>Multiple clients can process from the work queue as ready</a:t>
            </a:r>
          </a:p>
        </p:txBody>
      </p:sp>
      <p:sp>
        <p:nvSpPr>
          <p:cNvPr id="4" name="Footer Placeholder 3">
            <a:extLst>
              <a:ext uri="{FF2B5EF4-FFF2-40B4-BE49-F238E27FC236}">
                <a16:creationId xmlns:a16="http://schemas.microsoft.com/office/drawing/2014/main" id="{BAE14378-B93F-446D-9622-210D8FB4ECC2}"/>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8B4B00B-9413-4699-B3A2-168E29DF791A}"/>
              </a:ext>
            </a:extLst>
          </p:cNvPr>
          <p:cNvSpPr>
            <a:spLocks noGrp="1"/>
          </p:cNvSpPr>
          <p:nvPr>
            <p:ph type="sldNum" sz="quarter" idx="12"/>
          </p:nvPr>
        </p:nvSpPr>
        <p:spPr/>
        <p:txBody>
          <a:bodyPr>
            <a:noAutofit/>
          </a:bodyPr>
          <a:lstStyle/>
          <a:p>
            <a:fld id="{4FAB73BC-B049-4115-A692-8D63A059BFB8}" type="slidenum">
              <a:rPr lang="en-US" smtClean="0"/>
              <a:pPr/>
              <a:t>61</a:t>
            </a:fld>
            <a:endParaRPr lang="en-US" dirty="0"/>
          </a:p>
        </p:txBody>
      </p:sp>
      <p:sp>
        <p:nvSpPr>
          <p:cNvPr id="6" name="Rectangle 5">
            <a:extLst>
              <a:ext uri="{FF2B5EF4-FFF2-40B4-BE49-F238E27FC236}">
                <a16:creationId xmlns:a16="http://schemas.microsoft.com/office/drawing/2014/main" id="{2C570212-F563-4832-891A-DA598B7A339F}"/>
              </a:ext>
            </a:extLst>
          </p:cNvPr>
          <p:cNvSpPr/>
          <p:nvPr/>
        </p:nvSpPr>
        <p:spPr>
          <a:xfrm>
            <a:off x="898178" y="4810126"/>
            <a:ext cx="1303425" cy="652208"/>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200" dirty="0">
                <a:latin typeface="Sherman Sans Book" pitchFamily="50" charset="0"/>
                <a:ea typeface="Sherman Sans Book" pitchFamily="50" charset="0"/>
              </a:rPr>
              <a:t>App</a:t>
            </a:r>
          </a:p>
        </p:txBody>
      </p:sp>
      <p:sp>
        <p:nvSpPr>
          <p:cNvPr id="7" name="Rectangle 6">
            <a:extLst>
              <a:ext uri="{FF2B5EF4-FFF2-40B4-BE49-F238E27FC236}">
                <a16:creationId xmlns:a16="http://schemas.microsoft.com/office/drawing/2014/main" id="{51181305-5E2F-493A-99FF-F315B21D31BC}"/>
              </a:ext>
            </a:extLst>
          </p:cNvPr>
          <p:cNvSpPr/>
          <p:nvPr/>
        </p:nvSpPr>
        <p:spPr>
          <a:xfrm>
            <a:off x="6121078" y="4097339"/>
            <a:ext cx="1928045" cy="5481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200" dirty="0">
                <a:latin typeface="Sherman Sans Book" pitchFamily="50" charset="0"/>
                <a:ea typeface="Sherman Sans Book" pitchFamily="50" charset="0"/>
              </a:rPr>
              <a:t>SMS gateway</a:t>
            </a:r>
          </a:p>
        </p:txBody>
      </p:sp>
      <p:sp>
        <p:nvSpPr>
          <p:cNvPr id="8" name="Rectangle 7">
            <a:extLst>
              <a:ext uri="{FF2B5EF4-FFF2-40B4-BE49-F238E27FC236}">
                <a16:creationId xmlns:a16="http://schemas.microsoft.com/office/drawing/2014/main" id="{07421E41-8E85-41AC-973E-62394194CCEF}"/>
              </a:ext>
            </a:extLst>
          </p:cNvPr>
          <p:cNvSpPr/>
          <p:nvPr/>
        </p:nvSpPr>
        <p:spPr>
          <a:xfrm>
            <a:off x="6121078" y="4849483"/>
            <a:ext cx="1928045" cy="5481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200" dirty="0">
                <a:latin typeface="Sherman Sans Book" pitchFamily="50" charset="0"/>
                <a:ea typeface="Sherman Sans Book" pitchFamily="50" charset="0"/>
              </a:rPr>
              <a:t>SMS gateway</a:t>
            </a:r>
          </a:p>
        </p:txBody>
      </p:sp>
      <p:sp>
        <p:nvSpPr>
          <p:cNvPr id="9" name="Rectangle 8">
            <a:extLst>
              <a:ext uri="{FF2B5EF4-FFF2-40B4-BE49-F238E27FC236}">
                <a16:creationId xmlns:a16="http://schemas.microsoft.com/office/drawing/2014/main" id="{4C5DAE7E-8657-4F1D-B91B-377677C6B72B}"/>
              </a:ext>
            </a:extLst>
          </p:cNvPr>
          <p:cNvSpPr/>
          <p:nvPr/>
        </p:nvSpPr>
        <p:spPr>
          <a:xfrm>
            <a:off x="6121078" y="5677522"/>
            <a:ext cx="1928045" cy="5481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200" dirty="0">
                <a:latin typeface="Sherman Sans Book" pitchFamily="50" charset="0"/>
                <a:ea typeface="Sherman Sans Book" pitchFamily="50" charset="0"/>
              </a:rPr>
              <a:t>SMS gateway</a:t>
            </a:r>
          </a:p>
        </p:txBody>
      </p:sp>
      <p:sp>
        <p:nvSpPr>
          <p:cNvPr id="10" name="Flowchart: Stored Data 9">
            <a:extLst>
              <a:ext uri="{FF2B5EF4-FFF2-40B4-BE49-F238E27FC236}">
                <a16:creationId xmlns:a16="http://schemas.microsoft.com/office/drawing/2014/main" id="{478F0A37-935F-4EED-B690-A2752155EB0F}"/>
              </a:ext>
            </a:extLst>
          </p:cNvPr>
          <p:cNvSpPr/>
          <p:nvPr/>
        </p:nvSpPr>
        <p:spPr>
          <a:xfrm rot="10800000">
            <a:off x="2874645" y="4817557"/>
            <a:ext cx="2036620" cy="653765"/>
          </a:xfrm>
          <a:prstGeom prst="flowChartOnlineStorage">
            <a:avLst/>
          </a:prstGeom>
          <a:solidFill>
            <a:srgbClr val="7F7F7F"/>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ctr"/>
            <a:endParaRPr lang="en-US" dirty="0"/>
          </a:p>
        </p:txBody>
      </p:sp>
      <p:sp>
        <p:nvSpPr>
          <p:cNvPr id="11" name="TextBox 10">
            <a:extLst>
              <a:ext uri="{FF2B5EF4-FFF2-40B4-BE49-F238E27FC236}">
                <a16:creationId xmlns:a16="http://schemas.microsoft.com/office/drawing/2014/main" id="{AC9626E7-C4A0-4CC4-AC4F-DC36747B4D03}"/>
              </a:ext>
            </a:extLst>
          </p:cNvPr>
          <p:cNvSpPr txBox="1"/>
          <p:nvPr/>
        </p:nvSpPr>
        <p:spPr>
          <a:xfrm>
            <a:off x="3265415" y="4930630"/>
            <a:ext cx="1588255" cy="430887"/>
          </a:xfrm>
          <a:prstGeom prst="rect">
            <a:avLst/>
          </a:prstGeom>
          <a:noFill/>
        </p:spPr>
        <p:txBody>
          <a:bodyPr wrap="none" rtlCol="0">
            <a:noAutofit/>
          </a:bodyPr>
          <a:lstStyle/>
          <a:p>
            <a:r>
              <a:rPr lang="en-US" sz="2200" dirty="0">
                <a:solidFill>
                  <a:schemeClr val="bg1"/>
                </a:solidFill>
                <a:latin typeface="Sherman Sans Book" pitchFamily="50" charset="0"/>
                <a:ea typeface="Sherman Sans Book" pitchFamily="50" charset="0"/>
              </a:rPr>
              <a:t>Work queue</a:t>
            </a:r>
          </a:p>
        </p:txBody>
      </p:sp>
      <p:cxnSp>
        <p:nvCxnSpPr>
          <p:cNvPr id="14" name="Straight Arrow Connector 13">
            <a:extLst>
              <a:ext uri="{FF2B5EF4-FFF2-40B4-BE49-F238E27FC236}">
                <a16:creationId xmlns:a16="http://schemas.microsoft.com/office/drawing/2014/main" id="{B17D9C59-4C2A-4ECF-9FD8-BB0D30F9DF1F}"/>
              </a:ext>
            </a:extLst>
          </p:cNvPr>
          <p:cNvCxnSpPr>
            <a:cxnSpLocks/>
            <a:stCxn id="10" idx="1"/>
            <a:endCxn id="7" idx="1"/>
          </p:cNvCxnSpPr>
          <p:nvPr/>
        </p:nvCxnSpPr>
        <p:spPr>
          <a:xfrm flipV="1">
            <a:off x="4911265" y="4371405"/>
            <a:ext cx="1209813" cy="7730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76BFDB0-CC57-46ED-A833-A078DB498A08}"/>
              </a:ext>
            </a:extLst>
          </p:cNvPr>
          <p:cNvCxnSpPr>
            <a:cxnSpLocks/>
            <a:stCxn id="10" idx="1"/>
            <a:endCxn id="8" idx="1"/>
          </p:cNvCxnSpPr>
          <p:nvPr/>
        </p:nvCxnSpPr>
        <p:spPr>
          <a:xfrm flipV="1">
            <a:off x="4911265" y="5123549"/>
            <a:ext cx="1209813" cy="208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D69807C-09F3-49A7-A93B-C0BC76468B29}"/>
              </a:ext>
            </a:extLst>
          </p:cNvPr>
          <p:cNvCxnSpPr>
            <a:cxnSpLocks/>
            <a:stCxn id="10" idx="1"/>
            <a:endCxn id="9" idx="1"/>
          </p:cNvCxnSpPr>
          <p:nvPr/>
        </p:nvCxnSpPr>
        <p:spPr>
          <a:xfrm>
            <a:off x="4911265" y="5144439"/>
            <a:ext cx="1209813" cy="8071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B167FE7-198A-4487-A2C6-915839D2DB27}"/>
              </a:ext>
            </a:extLst>
          </p:cNvPr>
          <p:cNvSpPr txBox="1"/>
          <p:nvPr/>
        </p:nvSpPr>
        <p:spPr>
          <a:xfrm>
            <a:off x="2045571" y="4392130"/>
            <a:ext cx="829073" cy="369332"/>
          </a:xfrm>
          <a:prstGeom prst="rect">
            <a:avLst/>
          </a:prstGeom>
          <a:noFill/>
        </p:spPr>
        <p:txBody>
          <a:bodyPr wrap="none" rtlCol="0">
            <a:noAutofit/>
          </a:bodyPr>
          <a:lstStyle/>
          <a:p>
            <a:r>
              <a:rPr lang="en-US" dirty="0">
                <a:solidFill>
                  <a:schemeClr val="tx1">
                    <a:lumMod val="65000"/>
                    <a:lumOff val="35000"/>
                  </a:schemeClr>
                </a:solidFill>
                <a:latin typeface="Sherman Sans Book" pitchFamily="50" charset="0"/>
                <a:ea typeface="Sherman Sans Book" pitchFamily="50" charset="0"/>
              </a:rPr>
              <a:t>LPUSH</a:t>
            </a:r>
          </a:p>
        </p:txBody>
      </p:sp>
      <p:sp>
        <p:nvSpPr>
          <p:cNvPr id="23" name="TextBox 22">
            <a:extLst>
              <a:ext uri="{FF2B5EF4-FFF2-40B4-BE49-F238E27FC236}">
                <a16:creationId xmlns:a16="http://schemas.microsoft.com/office/drawing/2014/main" id="{87CCA60E-1B7E-4BB8-B9AE-C22934C2C610}"/>
              </a:ext>
            </a:extLst>
          </p:cNvPr>
          <p:cNvSpPr txBox="1"/>
          <p:nvPr/>
        </p:nvSpPr>
        <p:spPr>
          <a:xfrm>
            <a:off x="4989062" y="4332373"/>
            <a:ext cx="733791" cy="369332"/>
          </a:xfrm>
          <a:prstGeom prst="rect">
            <a:avLst/>
          </a:prstGeom>
          <a:noFill/>
        </p:spPr>
        <p:txBody>
          <a:bodyPr wrap="none" rtlCol="0">
            <a:noAutofit/>
          </a:bodyPr>
          <a:lstStyle/>
          <a:p>
            <a:r>
              <a:rPr lang="en-US" dirty="0">
                <a:solidFill>
                  <a:schemeClr val="tx1">
                    <a:lumMod val="65000"/>
                    <a:lumOff val="35000"/>
                  </a:schemeClr>
                </a:solidFill>
                <a:latin typeface="Sherman Sans Book" pitchFamily="50" charset="0"/>
                <a:ea typeface="Sherman Sans Book" pitchFamily="50" charset="0"/>
              </a:rPr>
              <a:t>RPOP</a:t>
            </a:r>
          </a:p>
        </p:txBody>
      </p:sp>
    </p:spTree>
    <p:extLst>
      <p:ext uri="{BB962C8B-B14F-4D97-AF65-F5344CB8AC3E}">
        <p14:creationId xmlns:p14="http://schemas.microsoft.com/office/powerpoint/2010/main" val="26098795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62</a:t>
            </a:fld>
            <a:endParaRPr lang="en-US" dirty="0"/>
          </a:p>
        </p:txBody>
      </p:sp>
    </p:spTree>
    <p:extLst>
      <p:ext uri="{BB962C8B-B14F-4D97-AF65-F5344CB8AC3E}">
        <p14:creationId xmlns:p14="http://schemas.microsoft.com/office/powerpoint/2010/main" val="1628556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98C3A84-56A2-48DC-A5C6-D1972A810F5C}"/>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Ordered Sets and Demo</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236BBBF1-F04D-4FDE-8E1E-F4D94A3FF6C4}"/>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F3EDABBB-2F05-41BB-8DBE-185C4FC02402}"/>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63</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7489909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81A94-4529-486F-BBB4-ED4D61F2FEB6}"/>
              </a:ext>
            </a:extLst>
          </p:cNvPr>
          <p:cNvSpPr>
            <a:spLocks noGrp="1"/>
          </p:cNvSpPr>
          <p:nvPr>
            <p:ph type="title"/>
          </p:nvPr>
        </p:nvSpPr>
        <p:spPr/>
        <p:txBody>
          <a:bodyPr/>
          <a:lstStyle/>
          <a:p>
            <a:r>
              <a:rPr lang="en-US" dirty="0"/>
              <a:t>Ordered Sets</a:t>
            </a:r>
          </a:p>
        </p:txBody>
      </p:sp>
      <p:sp>
        <p:nvSpPr>
          <p:cNvPr id="3" name="Content Placeholder 2">
            <a:extLst>
              <a:ext uri="{FF2B5EF4-FFF2-40B4-BE49-F238E27FC236}">
                <a16:creationId xmlns:a16="http://schemas.microsoft.com/office/drawing/2014/main" id="{40E04AAF-ED2D-4435-95D0-2BBB8BF19AE8}"/>
              </a:ext>
            </a:extLst>
          </p:cNvPr>
          <p:cNvSpPr>
            <a:spLocks noGrp="1"/>
          </p:cNvSpPr>
          <p:nvPr>
            <p:ph idx="4294967295"/>
          </p:nvPr>
        </p:nvSpPr>
        <p:spPr>
          <a:xfrm>
            <a:off x="768096" y="2286000"/>
            <a:ext cx="7290055" cy="4023360"/>
          </a:xfrm>
        </p:spPr>
        <p:txBody>
          <a:bodyPr/>
          <a:lstStyle/>
          <a:p>
            <a:r>
              <a:rPr lang="en-US" dirty="0"/>
              <a:t>Useful for leaderboards and dashboards</a:t>
            </a:r>
          </a:p>
          <a:p>
            <a:r>
              <a:rPr lang="en-US" dirty="0"/>
              <a:t>ZADD key score1 member1 score2 member2</a:t>
            </a:r>
          </a:p>
          <a:p>
            <a:r>
              <a:rPr lang="en-US" dirty="0"/>
              <a:t>ZRANGE key 0–1 WITHSCORES (shows members + scores)</a:t>
            </a:r>
          </a:p>
          <a:p>
            <a:r>
              <a:rPr lang="en-US" dirty="0"/>
              <a:t>ZADD key INCR score1 member1 (adds to member)</a:t>
            </a:r>
          </a:p>
          <a:p>
            <a:r>
              <a:rPr lang="en-US" dirty="0"/>
              <a:t>ZADD key score1 existing1 (overwrites)</a:t>
            </a:r>
          </a:p>
          <a:p>
            <a:r>
              <a:rPr lang="en-US" dirty="0"/>
              <a:t>ZRANK key member (return index in set)</a:t>
            </a:r>
          </a:p>
          <a:p>
            <a:r>
              <a:rPr lang="en-US" dirty="0"/>
              <a:t>ZSCORE key member (return score)</a:t>
            </a:r>
          </a:p>
        </p:txBody>
      </p:sp>
      <p:sp>
        <p:nvSpPr>
          <p:cNvPr id="4" name="Footer Placeholder 3">
            <a:extLst>
              <a:ext uri="{FF2B5EF4-FFF2-40B4-BE49-F238E27FC236}">
                <a16:creationId xmlns:a16="http://schemas.microsoft.com/office/drawing/2014/main" id="{B68F7F11-F23F-4E1E-B0BA-CA180422F376}"/>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FD8D5A8F-D60C-45F3-B34E-FF3D94F04857}"/>
              </a:ext>
            </a:extLst>
          </p:cNvPr>
          <p:cNvSpPr>
            <a:spLocks noGrp="1"/>
          </p:cNvSpPr>
          <p:nvPr>
            <p:ph type="sldNum" sz="quarter" idx="12"/>
          </p:nvPr>
        </p:nvSpPr>
        <p:spPr/>
        <p:txBody>
          <a:bodyPr/>
          <a:lstStyle/>
          <a:p>
            <a:fld id="{4FAB73BC-B049-4115-A692-8D63A059BFB8}" type="slidenum">
              <a:rPr lang="en-US" smtClean="0"/>
              <a:pPr/>
              <a:t>64</a:t>
            </a:fld>
            <a:endParaRPr lang="en-US" dirty="0"/>
          </a:p>
        </p:txBody>
      </p:sp>
    </p:spTree>
    <p:extLst>
      <p:ext uri="{BB962C8B-B14F-4D97-AF65-F5344CB8AC3E}">
        <p14:creationId xmlns:p14="http://schemas.microsoft.com/office/powerpoint/2010/main" val="29470686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13434-B4E7-48BA-807B-EBD906E1F09E}"/>
              </a:ext>
            </a:extLst>
          </p:cNvPr>
          <p:cNvSpPr>
            <a:spLocks noGrp="1"/>
          </p:cNvSpPr>
          <p:nvPr>
            <p:ph type="title"/>
          </p:nvPr>
        </p:nvSpPr>
        <p:spPr/>
        <p:txBody>
          <a:bodyPr/>
          <a:lstStyle/>
          <a:p>
            <a:r>
              <a:rPr lang="en-US"/>
              <a:t>Demo: Sales Leaderboard</a:t>
            </a:r>
            <a:endParaRPr lang="en-US" dirty="0"/>
          </a:p>
        </p:txBody>
      </p:sp>
      <p:sp>
        <p:nvSpPr>
          <p:cNvPr id="4" name="Footer Placeholder 3">
            <a:extLst>
              <a:ext uri="{FF2B5EF4-FFF2-40B4-BE49-F238E27FC236}">
                <a16:creationId xmlns:a16="http://schemas.microsoft.com/office/drawing/2014/main" id="{52AB5E18-6AEC-4735-B7EF-A176338E3B01}"/>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0977105D-4BB3-4A8C-A1CE-DF5E67C40F81}"/>
              </a:ext>
            </a:extLst>
          </p:cNvPr>
          <p:cNvSpPr>
            <a:spLocks noGrp="1"/>
          </p:cNvSpPr>
          <p:nvPr>
            <p:ph type="sldNum" sz="quarter" idx="12"/>
          </p:nvPr>
        </p:nvSpPr>
        <p:spPr/>
        <p:txBody>
          <a:bodyPr/>
          <a:lstStyle/>
          <a:p>
            <a:fld id="{4FAB73BC-B049-4115-A692-8D63A059BFB8}" type="slidenum">
              <a:rPr lang="en-US" smtClean="0"/>
              <a:pPr/>
              <a:t>65</a:t>
            </a:fld>
            <a:endParaRPr lang="en-US" dirty="0"/>
          </a:p>
        </p:txBody>
      </p:sp>
      <p:sp>
        <p:nvSpPr>
          <p:cNvPr id="3" name="Content Placeholder 2">
            <a:extLst>
              <a:ext uri="{FF2B5EF4-FFF2-40B4-BE49-F238E27FC236}">
                <a16:creationId xmlns:a16="http://schemas.microsoft.com/office/drawing/2014/main" id="{613C7A97-BD06-41F7-A2AC-FA76E3BA5898}"/>
              </a:ext>
            </a:extLst>
          </p:cNvPr>
          <p:cNvSpPr>
            <a:spLocks noGrp="1"/>
          </p:cNvSpPr>
          <p:nvPr>
            <p:ph idx="1"/>
          </p:nvPr>
        </p:nvSpPr>
        <p:spPr/>
        <p:txBody>
          <a:bodyPr/>
          <a:lstStyle/>
          <a:p>
            <a:r>
              <a:rPr lang="en-US"/>
              <a:t>Demonstrate a sales leaderboard in Redis</a:t>
            </a:r>
          </a:p>
          <a:p>
            <a:r>
              <a:rPr lang="en-US"/>
              <a:t>Add scores</a:t>
            </a:r>
          </a:p>
          <a:p>
            <a:r>
              <a:rPr lang="en-US"/>
              <a:t>Show leaderboard</a:t>
            </a:r>
          </a:p>
          <a:p>
            <a:r>
              <a:rPr lang="en-US"/>
              <a:t>Increment scores</a:t>
            </a:r>
          </a:p>
          <a:p>
            <a:r>
              <a:rPr lang="en-US"/>
              <a:t>Set scores</a:t>
            </a:r>
          </a:p>
          <a:p>
            <a:r>
              <a:rPr lang="en-US"/>
              <a:t>Get vales and indexes</a:t>
            </a:r>
            <a:endParaRPr lang="en-US" dirty="0"/>
          </a:p>
        </p:txBody>
      </p:sp>
    </p:spTree>
    <p:extLst>
      <p:ext uri="{BB962C8B-B14F-4D97-AF65-F5344CB8AC3E}">
        <p14:creationId xmlns:p14="http://schemas.microsoft.com/office/powerpoint/2010/main" val="11777227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a:t>School of Information Studies | Syracuse University</a:t>
            </a:r>
          </a:p>
        </p:txBody>
      </p:sp>
      <p:sp>
        <p:nvSpPr>
          <p:cNvPr id="3" name="Slide Number Placeholder 2"/>
          <p:cNvSpPr>
            <a:spLocks noGrp="1"/>
          </p:cNvSpPr>
          <p:nvPr>
            <p:ph type="sldNum" sz="quarter" idx="12"/>
          </p:nvPr>
        </p:nvSpPr>
        <p:spPr/>
        <p:txBody>
          <a:bodyPr/>
          <a:lstStyle/>
          <a:p>
            <a:fld id="{4FAB73BC-B049-4115-A692-8D63A059BFB8}" type="slidenum">
              <a:rPr lang="en-US" smtClean="0"/>
              <a:pPr/>
              <a:t>66</a:t>
            </a:fld>
            <a:endParaRPr lang="en-US" dirty="0"/>
          </a:p>
        </p:txBody>
      </p:sp>
    </p:spTree>
    <p:extLst>
      <p:ext uri="{BB962C8B-B14F-4D97-AF65-F5344CB8AC3E}">
        <p14:creationId xmlns:p14="http://schemas.microsoft.com/office/powerpoint/2010/main" val="18603381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E979ED9-1319-4635-9175-EC0EA58D1AA4}"/>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Publish / subscribe and Demo</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8D16E8DC-A1DD-44AF-A0F8-BFE8A90668B6}"/>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0DD2B534-C513-4B36-97BF-30FB18671BE4}"/>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67</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41255929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3D04F-A7EC-44C6-B902-5B10E462FA69}"/>
              </a:ext>
            </a:extLst>
          </p:cNvPr>
          <p:cNvSpPr>
            <a:spLocks noGrp="1"/>
          </p:cNvSpPr>
          <p:nvPr>
            <p:ph type="title"/>
          </p:nvPr>
        </p:nvSpPr>
        <p:spPr/>
        <p:txBody>
          <a:bodyPr/>
          <a:lstStyle/>
          <a:p>
            <a:r>
              <a:rPr lang="en-US" dirty="0"/>
              <a:t>Publish/Subscribe</a:t>
            </a:r>
          </a:p>
        </p:txBody>
      </p:sp>
      <p:sp>
        <p:nvSpPr>
          <p:cNvPr id="3" name="Content Placeholder 2">
            <a:extLst>
              <a:ext uri="{FF2B5EF4-FFF2-40B4-BE49-F238E27FC236}">
                <a16:creationId xmlns:a16="http://schemas.microsoft.com/office/drawing/2014/main" id="{44FF23D2-6FC4-4CF4-A1F9-3965485EEE15}"/>
              </a:ext>
            </a:extLst>
          </p:cNvPr>
          <p:cNvSpPr>
            <a:spLocks noGrp="1"/>
          </p:cNvSpPr>
          <p:nvPr>
            <p:ph idx="4294967295"/>
          </p:nvPr>
        </p:nvSpPr>
        <p:spPr>
          <a:xfrm>
            <a:off x="768096" y="2286000"/>
            <a:ext cx="7290055" cy="4023360"/>
          </a:xfrm>
        </p:spPr>
        <p:txBody>
          <a:bodyPr/>
          <a:lstStyle/>
          <a:p>
            <a:r>
              <a:rPr lang="en-US" dirty="0"/>
              <a:t>Pub/sub model: subscriber sees messages as they are published</a:t>
            </a:r>
          </a:p>
          <a:p>
            <a:r>
              <a:rPr lang="en-US" dirty="0"/>
              <a:t>SUBSCRIBE channel</a:t>
            </a:r>
          </a:p>
          <a:p>
            <a:r>
              <a:rPr lang="en-US" dirty="0"/>
              <a:t>PUBLISH channel message</a:t>
            </a:r>
          </a:p>
        </p:txBody>
      </p:sp>
      <p:sp>
        <p:nvSpPr>
          <p:cNvPr id="4" name="Footer Placeholder 3">
            <a:extLst>
              <a:ext uri="{FF2B5EF4-FFF2-40B4-BE49-F238E27FC236}">
                <a16:creationId xmlns:a16="http://schemas.microsoft.com/office/drawing/2014/main" id="{0DFECA89-F35B-4194-A374-73C196F485C9}"/>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DBC31449-A14D-46AB-A674-DDF0B9540FA2}"/>
              </a:ext>
            </a:extLst>
          </p:cNvPr>
          <p:cNvSpPr>
            <a:spLocks noGrp="1"/>
          </p:cNvSpPr>
          <p:nvPr>
            <p:ph type="sldNum" sz="quarter" idx="12"/>
          </p:nvPr>
        </p:nvSpPr>
        <p:spPr/>
        <p:txBody>
          <a:bodyPr/>
          <a:lstStyle/>
          <a:p>
            <a:fld id="{4FAB73BC-B049-4115-A692-8D63A059BFB8}" type="slidenum">
              <a:rPr lang="en-US" smtClean="0"/>
              <a:pPr/>
              <a:t>68</a:t>
            </a:fld>
            <a:endParaRPr lang="en-US" dirty="0"/>
          </a:p>
        </p:txBody>
      </p:sp>
    </p:spTree>
    <p:extLst>
      <p:ext uri="{BB962C8B-B14F-4D97-AF65-F5344CB8AC3E}">
        <p14:creationId xmlns:p14="http://schemas.microsoft.com/office/powerpoint/2010/main" val="33366240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DD512-EAA5-4794-A503-BC42CF508FF1}"/>
              </a:ext>
            </a:extLst>
          </p:cNvPr>
          <p:cNvSpPr>
            <a:spLocks noGrp="1"/>
          </p:cNvSpPr>
          <p:nvPr>
            <p:ph type="title"/>
          </p:nvPr>
        </p:nvSpPr>
        <p:spPr/>
        <p:txBody>
          <a:bodyPr/>
          <a:lstStyle/>
          <a:p>
            <a:r>
              <a:rPr lang="en-US" dirty="0"/>
              <a:t>Demo: Pub/Sub</a:t>
            </a:r>
          </a:p>
        </p:txBody>
      </p:sp>
      <p:sp>
        <p:nvSpPr>
          <p:cNvPr id="3" name="Content Placeholder 2">
            <a:extLst>
              <a:ext uri="{FF2B5EF4-FFF2-40B4-BE49-F238E27FC236}">
                <a16:creationId xmlns:a16="http://schemas.microsoft.com/office/drawing/2014/main" id="{AD3D59F5-BF6E-462D-814B-11176FBD602A}"/>
              </a:ext>
            </a:extLst>
          </p:cNvPr>
          <p:cNvSpPr>
            <a:spLocks noGrp="1"/>
          </p:cNvSpPr>
          <p:nvPr>
            <p:ph idx="4294967295"/>
          </p:nvPr>
        </p:nvSpPr>
        <p:spPr>
          <a:xfrm>
            <a:off x="768096" y="2286000"/>
            <a:ext cx="7290055" cy="4023360"/>
          </a:xfrm>
        </p:spPr>
        <p:txBody>
          <a:bodyPr/>
          <a:lstStyle/>
          <a:p>
            <a:r>
              <a:rPr lang="en-US" sz="2400" dirty="0"/>
              <a:t>Quick demo of the publish/subscribe feature</a:t>
            </a:r>
          </a:p>
        </p:txBody>
      </p:sp>
      <p:sp>
        <p:nvSpPr>
          <p:cNvPr id="4" name="Footer Placeholder 3">
            <a:extLst>
              <a:ext uri="{FF2B5EF4-FFF2-40B4-BE49-F238E27FC236}">
                <a16:creationId xmlns:a16="http://schemas.microsoft.com/office/drawing/2014/main" id="{A1D2909E-E40E-4368-9FA4-2AA752E992B1}"/>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987036C9-43A0-4AE4-9812-335E24A2548E}"/>
              </a:ext>
            </a:extLst>
          </p:cNvPr>
          <p:cNvSpPr>
            <a:spLocks noGrp="1"/>
          </p:cNvSpPr>
          <p:nvPr>
            <p:ph type="sldNum" sz="quarter" idx="12"/>
          </p:nvPr>
        </p:nvSpPr>
        <p:spPr/>
        <p:txBody>
          <a:bodyPr/>
          <a:lstStyle/>
          <a:p>
            <a:fld id="{4FAB73BC-B049-4115-A692-8D63A059BFB8}" type="slidenum">
              <a:rPr lang="en-US" smtClean="0"/>
              <a:pPr/>
              <a:t>69</a:t>
            </a:fld>
            <a:endParaRPr lang="en-US" dirty="0"/>
          </a:p>
        </p:txBody>
      </p:sp>
    </p:spTree>
    <p:extLst>
      <p:ext uri="{BB962C8B-B14F-4D97-AF65-F5344CB8AC3E}">
        <p14:creationId xmlns:p14="http://schemas.microsoft.com/office/powerpoint/2010/main" val="11790046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B9EB5-14BC-4F62-9D1B-7FDADE3D5837}"/>
              </a:ext>
            </a:extLst>
          </p:cNvPr>
          <p:cNvSpPr>
            <a:spLocks noGrp="1"/>
          </p:cNvSpPr>
          <p:nvPr>
            <p:ph type="title"/>
          </p:nvPr>
        </p:nvSpPr>
        <p:spPr/>
        <p:txBody>
          <a:bodyPr/>
          <a:lstStyle/>
          <a:p>
            <a:r>
              <a:rPr lang="en-US"/>
              <a:t>Relational vs. Document</a:t>
            </a:r>
            <a:endParaRPr lang="en-US" dirty="0"/>
          </a:p>
        </p:txBody>
      </p:sp>
      <p:sp>
        <p:nvSpPr>
          <p:cNvPr id="6" name="Text Placeholder 5">
            <a:extLst>
              <a:ext uri="{FF2B5EF4-FFF2-40B4-BE49-F238E27FC236}">
                <a16:creationId xmlns:a16="http://schemas.microsoft.com/office/drawing/2014/main" id="{31B85574-1883-4C69-9E21-815353EF95E2}"/>
              </a:ext>
            </a:extLst>
          </p:cNvPr>
          <p:cNvSpPr>
            <a:spLocks noGrp="1"/>
          </p:cNvSpPr>
          <p:nvPr>
            <p:ph type="body" idx="1"/>
          </p:nvPr>
        </p:nvSpPr>
        <p:spPr/>
        <p:txBody>
          <a:bodyPr/>
          <a:lstStyle/>
          <a:p>
            <a:r>
              <a:rPr lang="en-US" b="1" dirty="0"/>
              <a:t>Relational</a:t>
            </a:r>
          </a:p>
        </p:txBody>
      </p:sp>
      <p:sp>
        <p:nvSpPr>
          <p:cNvPr id="7" name="Text Placeholder 6">
            <a:extLst>
              <a:ext uri="{FF2B5EF4-FFF2-40B4-BE49-F238E27FC236}">
                <a16:creationId xmlns:a16="http://schemas.microsoft.com/office/drawing/2014/main" id="{7873859E-4B45-47A2-A2BD-DDB8DD8735F2}"/>
              </a:ext>
            </a:extLst>
          </p:cNvPr>
          <p:cNvSpPr>
            <a:spLocks noGrp="1"/>
          </p:cNvSpPr>
          <p:nvPr>
            <p:ph type="body" sz="quarter" idx="3"/>
          </p:nvPr>
        </p:nvSpPr>
        <p:spPr/>
        <p:txBody>
          <a:bodyPr/>
          <a:lstStyle/>
          <a:p>
            <a:r>
              <a:rPr lang="en-US" b="1" dirty="0"/>
              <a:t>Document</a:t>
            </a:r>
          </a:p>
        </p:txBody>
      </p:sp>
      <p:sp>
        <p:nvSpPr>
          <p:cNvPr id="4" name="Footer Placeholder 3">
            <a:extLst>
              <a:ext uri="{FF2B5EF4-FFF2-40B4-BE49-F238E27FC236}">
                <a16:creationId xmlns:a16="http://schemas.microsoft.com/office/drawing/2014/main" id="{39F5DC7B-A9F3-46C7-AA42-923E839183A4}"/>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CB028773-67C2-4B6C-A97E-91BFD8C824AD}"/>
              </a:ext>
            </a:extLst>
          </p:cNvPr>
          <p:cNvSpPr>
            <a:spLocks noGrp="1"/>
          </p:cNvSpPr>
          <p:nvPr>
            <p:ph type="sldNum" sz="quarter" idx="12"/>
          </p:nvPr>
        </p:nvSpPr>
        <p:spPr/>
        <p:txBody>
          <a:bodyPr/>
          <a:lstStyle/>
          <a:p>
            <a:fld id="{4FAB73BC-B049-4115-A692-8D63A059BFB8}" type="slidenum">
              <a:rPr lang="en-US" smtClean="0"/>
              <a:pPr/>
              <a:t>7</a:t>
            </a:fld>
            <a:endParaRPr lang="en-US" dirty="0"/>
          </a:p>
        </p:txBody>
      </p:sp>
      <p:sp>
        <p:nvSpPr>
          <p:cNvPr id="8" name="Content Placeholder 7">
            <a:extLst>
              <a:ext uri="{FF2B5EF4-FFF2-40B4-BE49-F238E27FC236}">
                <a16:creationId xmlns:a16="http://schemas.microsoft.com/office/drawing/2014/main" id="{A3E8B590-D2A3-4591-BFDE-E28FDC460C4E}"/>
              </a:ext>
            </a:extLst>
          </p:cNvPr>
          <p:cNvSpPr>
            <a:spLocks noGrp="1"/>
          </p:cNvSpPr>
          <p:nvPr>
            <p:ph sz="half" idx="13"/>
          </p:nvPr>
        </p:nvSpPr>
        <p:spPr/>
        <p:txBody>
          <a:bodyPr/>
          <a:lstStyle/>
          <a:p>
            <a:r>
              <a:rPr lang="en-US"/>
              <a:t>Designed for use by database administrators</a:t>
            </a:r>
          </a:p>
          <a:p>
            <a:r>
              <a:rPr lang="en-US"/>
              <a:t>Complex data model, normalized</a:t>
            </a:r>
          </a:p>
          <a:p>
            <a:r>
              <a:rPr lang="en-US"/>
              <a:t>Flexible, performant query operations</a:t>
            </a:r>
          </a:p>
          <a:p>
            <a:r>
              <a:rPr lang="en-US"/>
              <a:t>Related information stored in speared tables</a:t>
            </a:r>
          </a:p>
          <a:p>
            <a:r>
              <a:rPr lang="en-US"/>
              <a:t>Data redundancy is exceptional</a:t>
            </a:r>
            <a:endParaRPr lang="en-US" dirty="0"/>
          </a:p>
        </p:txBody>
      </p:sp>
      <p:sp>
        <p:nvSpPr>
          <p:cNvPr id="9" name="Content Placeholder 8">
            <a:extLst>
              <a:ext uri="{FF2B5EF4-FFF2-40B4-BE49-F238E27FC236}">
                <a16:creationId xmlns:a16="http://schemas.microsoft.com/office/drawing/2014/main" id="{3C37A682-BACD-418A-9A6B-C441FDC02E8C}"/>
              </a:ext>
            </a:extLst>
          </p:cNvPr>
          <p:cNvSpPr>
            <a:spLocks noGrp="1"/>
          </p:cNvSpPr>
          <p:nvPr>
            <p:ph sz="half" idx="14"/>
          </p:nvPr>
        </p:nvSpPr>
        <p:spPr/>
        <p:txBody>
          <a:bodyPr/>
          <a:lstStyle/>
          <a:p>
            <a:r>
              <a:rPr lang="en-US"/>
              <a:t>Designed for use by programmers/developers</a:t>
            </a:r>
          </a:p>
          <a:p>
            <a:r>
              <a:rPr lang="en-US"/>
              <a:t>Simplified data model, denormalized</a:t>
            </a:r>
          </a:p>
          <a:p>
            <a:r>
              <a:rPr lang="en-US"/>
              <a:t>Query not as performant</a:t>
            </a:r>
          </a:p>
          <a:p>
            <a:r>
              <a:rPr lang="en-US"/>
              <a:t>Related information stored with item</a:t>
            </a:r>
          </a:p>
          <a:p>
            <a:r>
              <a:rPr lang="en-US"/>
              <a:t>Data redundancy is expected</a:t>
            </a:r>
            <a:endParaRPr lang="en-US" dirty="0"/>
          </a:p>
        </p:txBody>
      </p:sp>
    </p:spTree>
    <p:extLst>
      <p:ext uri="{BB962C8B-B14F-4D97-AF65-F5344CB8AC3E}">
        <p14:creationId xmlns:p14="http://schemas.microsoft.com/office/powerpoint/2010/main" val="2430122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5E01323D-C263-4082-B3E7-9B17220E6EB4}"/>
              </a:ext>
            </a:extLst>
          </p:cNvPr>
          <p:cNvGrpSpPr/>
          <p:nvPr/>
        </p:nvGrpSpPr>
        <p:grpSpPr>
          <a:xfrm rot="10800000">
            <a:off x="4373416" y="5413220"/>
            <a:ext cx="198584" cy="369568"/>
            <a:chOff x="2500561" y="2645904"/>
            <a:chExt cx="198584" cy="369568"/>
          </a:xfrm>
        </p:grpSpPr>
        <p:cxnSp>
          <p:nvCxnSpPr>
            <p:cNvPr id="34" name="Straight Connector 33">
              <a:extLst>
                <a:ext uri="{FF2B5EF4-FFF2-40B4-BE49-F238E27FC236}">
                  <a16:creationId xmlns:a16="http://schemas.microsoft.com/office/drawing/2014/main" id="{569E9A36-BBC7-4075-827B-DBA3011EF7E9}"/>
                </a:ext>
              </a:extLst>
            </p:cNvPr>
            <p:cNvCxnSpPr>
              <a:cxnSpLocks/>
            </p:cNvCxnSpPr>
            <p:nvPr/>
          </p:nvCxnSpPr>
          <p:spPr>
            <a:xfrm flipH="1">
              <a:off x="2500561" y="2843284"/>
              <a:ext cx="198584" cy="172188"/>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6689A3D-5ACB-42EE-BDCE-873F1B754B99}"/>
                </a:ext>
              </a:extLst>
            </p:cNvPr>
            <p:cNvCxnSpPr>
              <a:cxnSpLocks/>
            </p:cNvCxnSpPr>
            <p:nvPr/>
          </p:nvCxnSpPr>
          <p:spPr>
            <a:xfrm flipH="1" flipV="1">
              <a:off x="2512825" y="2645904"/>
              <a:ext cx="186320" cy="21221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E5931514-F821-4E71-8529-9FD1DB41275F}"/>
              </a:ext>
            </a:extLst>
          </p:cNvPr>
          <p:cNvGrpSpPr/>
          <p:nvPr/>
        </p:nvGrpSpPr>
        <p:grpSpPr>
          <a:xfrm rot="5400000">
            <a:off x="1330750" y="4397343"/>
            <a:ext cx="759846" cy="228680"/>
            <a:chOff x="3126761" y="3006376"/>
            <a:chExt cx="759846" cy="228680"/>
          </a:xfrm>
        </p:grpSpPr>
        <p:cxnSp>
          <p:nvCxnSpPr>
            <p:cNvPr id="25" name="Straight Connector 24">
              <a:extLst>
                <a:ext uri="{FF2B5EF4-FFF2-40B4-BE49-F238E27FC236}">
                  <a16:creationId xmlns:a16="http://schemas.microsoft.com/office/drawing/2014/main" id="{68E58BF2-E5C1-4FF3-ADAD-737BF88BC9C7}"/>
                </a:ext>
              </a:extLst>
            </p:cNvPr>
            <p:cNvCxnSpPr/>
            <p:nvPr/>
          </p:nvCxnSpPr>
          <p:spPr>
            <a:xfrm>
              <a:off x="3126761" y="3123353"/>
              <a:ext cx="759846" cy="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314CB9-0D17-4751-9961-2558BFB0CFFD}"/>
                </a:ext>
              </a:extLst>
            </p:cNvPr>
            <p:cNvCxnSpPr/>
            <p:nvPr/>
          </p:nvCxnSpPr>
          <p:spPr>
            <a:xfrm>
              <a:off x="3725588" y="3006376"/>
              <a:ext cx="0" cy="22868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2ACEAD2-DB08-473D-9F61-53FE8A442F7A}"/>
              </a:ext>
            </a:extLst>
          </p:cNvPr>
          <p:cNvGrpSpPr/>
          <p:nvPr/>
        </p:nvGrpSpPr>
        <p:grpSpPr>
          <a:xfrm rot="5400000">
            <a:off x="1630197" y="3866819"/>
            <a:ext cx="198584" cy="369568"/>
            <a:chOff x="2500561" y="2645904"/>
            <a:chExt cx="198584" cy="369568"/>
          </a:xfrm>
        </p:grpSpPr>
        <p:cxnSp>
          <p:nvCxnSpPr>
            <p:cNvPr id="28" name="Straight Connector 27">
              <a:extLst>
                <a:ext uri="{FF2B5EF4-FFF2-40B4-BE49-F238E27FC236}">
                  <a16:creationId xmlns:a16="http://schemas.microsoft.com/office/drawing/2014/main" id="{398F83E0-B463-4359-BE11-1D0108EB84F9}"/>
                </a:ext>
              </a:extLst>
            </p:cNvPr>
            <p:cNvCxnSpPr>
              <a:cxnSpLocks/>
            </p:cNvCxnSpPr>
            <p:nvPr/>
          </p:nvCxnSpPr>
          <p:spPr>
            <a:xfrm flipH="1">
              <a:off x="2500561" y="2843284"/>
              <a:ext cx="198584" cy="172188"/>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C3A319F-E55E-4CC9-8A97-AD407FDDA311}"/>
                </a:ext>
              </a:extLst>
            </p:cNvPr>
            <p:cNvCxnSpPr>
              <a:cxnSpLocks/>
            </p:cNvCxnSpPr>
            <p:nvPr/>
          </p:nvCxnSpPr>
          <p:spPr>
            <a:xfrm flipH="1" flipV="1">
              <a:off x="2512825" y="2645904"/>
              <a:ext cx="186320" cy="21221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8F96BC24-17C4-4EE9-B873-F35B03B21929}"/>
              </a:ext>
            </a:extLst>
          </p:cNvPr>
          <p:cNvGrpSpPr/>
          <p:nvPr/>
        </p:nvGrpSpPr>
        <p:grpSpPr>
          <a:xfrm flipH="1">
            <a:off x="5931506" y="3052598"/>
            <a:ext cx="198584" cy="369568"/>
            <a:chOff x="2500561" y="2645904"/>
            <a:chExt cx="198584" cy="369568"/>
          </a:xfrm>
        </p:grpSpPr>
        <p:cxnSp>
          <p:nvCxnSpPr>
            <p:cNvPr id="19" name="Straight Connector 18">
              <a:extLst>
                <a:ext uri="{FF2B5EF4-FFF2-40B4-BE49-F238E27FC236}">
                  <a16:creationId xmlns:a16="http://schemas.microsoft.com/office/drawing/2014/main" id="{F1D28791-9AC9-4F58-894C-A644D4D6881F}"/>
                </a:ext>
              </a:extLst>
            </p:cNvPr>
            <p:cNvCxnSpPr>
              <a:cxnSpLocks/>
            </p:cNvCxnSpPr>
            <p:nvPr/>
          </p:nvCxnSpPr>
          <p:spPr>
            <a:xfrm flipH="1">
              <a:off x="2500561" y="2843284"/>
              <a:ext cx="198584" cy="172188"/>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E862E5-DFAB-46DD-A5AA-74FB989E8615}"/>
                </a:ext>
              </a:extLst>
            </p:cNvPr>
            <p:cNvCxnSpPr>
              <a:cxnSpLocks/>
            </p:cNvCxnSpPr>
            <p:nvPr/>
          </p:nvCxnSpPr>
          <p:spPr>
            <a:xfrm flipH="1" flipV="1">
              <a:off x="2512825" y="2645904"/>
              <a:ext cx="186320" cy="21221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65A6118-5724-4EC4-B6B7-D152035473B7}"/>
              </a:ext>
            </a:extLst>
          </p:cNvPr>
          <p:cNvGrpSpPr/>
          <p:nvPr/>
        </p:nvGrpSpPr>
        <p:grpSpPr>
          <a:xfrm>
            <a:off x="2920710" y="3056817"/>
            <a:ext cx="198584" cy="369568"/>
            <a:chOff x="2500561" y="2645904"/>
            <a:chExt cx="198584" cy="369568"/>
          </a:xfrm>
        </p:grpSpPr>
        <p:cxnSp>
          <p:nvCxnSpPr>
            <p:cNvPr id="11" name="Straight Connector 10">
              <a:extLst>
                <a:ext uri="{FF2B5EF4-FFF2-40B4-BE49-F238E27FC236}">
                  <a16:creationId xmlns:a16="http://schemas.microsoft.com/office/drawing/2014/main" id="{2122823F-07AA-4D49-9AE2-1B7B860921B3}"/>
                </a:ext>
              </a:extLst>
            </p:cNvPr>
            <p:cNvCxnSpPr>
              <a:cxnSpLocks/>
            </p:cNvCxnSpPr>
            <p:nvPr/>
          </p:nvCxnSpPr>
          <p:spPr>
            <a:xfrm flipH="1">
              <a:off x="2500561" y="2843284"/>
              <a:ext cx="198584" cy="172188"/>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A892952-A328-467E-BBEC-FB9E67BB4C1E}"/>
                </a:ext>
              </a:extLst>
            </p:cNvPr>
            <p:cNvCxnSpPr>
              <a:cxnSpLocks/>
            </p:cNvCxnSpPr>
            <p:nvPr/>
          </p:nvCxnSpPr>
          <p:spPr>
            <a:xfrm flipH="1" flipV="1">
              <a:off x="2512825" y="2645904"/>
              <a:ext cx="186320" cy="21221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52AAA5E-046C-43B9-BA47-00F31F5481D4}"/>
              </a:ext>
            </a:extLst>
          </p:cNvPr>
          <p:cNvSpPr>
            <a:spLocks noGrp="1"/>
          </p:cNvSpPr>
          <p:nvPr>
            <p:ph type="title"/>
          </p:nvPr>
        </p:nvSpPr>
        <p:spPr/>
        <p:txBody>
          <a:bodyPr/>
          <a:lstStyle/>
          <a:p>
            <a:r>
              <a:rPr lang="en-US" dirty="0"/>
              <a:t>Customer: The Relational Way</a:t>
            </a:r>
            <a:endParaRPr lang="en-IN" dirty="0"/>
          </a:p>
        </p:txBody>
      </p:sp>
      <p:sp>
        <p:nvSpPr>
          <p:cNvPr id="3" name="Footer Placeholder 2">
            <a:extLst>
              <a:ext uri="{FF2B5EF4-FFF2-40B4-BE49-F238E27FC236}">
                <a16:creationId xmlns:a16="http://schemas.microsoft.com/office/drawing/2014/main" id="{05E4A2B5-ECDE-48B3-B245-77FAD7E1200D}"/>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4CB4847D-C0BE-405B-91A1-A0F9B1F5621E}"/>
              </a:ext>
            </a:extLst>
          </p:cNvPr>
          <p:cNvSpPr>
            <a:spLocks noGrp="1"/>
          </p:cNvSpPr>
          <p:nvPr>
            <p:ph type="sldNum" sz="quarter" idx="12"/>
          </p:nvPr>
        </p:nvSpPr>
        <p:spPr/>
        <p:txBody>
          <a:bodyPr/>
          <a:lstStyle/>
          <a:p>
            <a:fld id="{4FAB73BC-B049-4115-A692-8D63A059BFB8}" type="slidenum">
              <a:rPr lang="en-US" smtClean="0"/>
              <a:t>8</a:t>
            </a:fld>
            <a:endParaRPr lang="en-US" dirty="0"/>
          </a:p>
        </p:txBody>
      </p:sp>
      <p:graphicFrame>
        <p:nvGraphicFramePr>
          <p:cNvPr id="5" name="Content Placeholder 7">
            <a:extLst>
              <a:ext uri="{FF2B5EF4-FFF2-40B4-BE49-F238E27FC236}">
                <a16:creationId xmlns:a16="http://schemas.microsoft.com/office/drawing/2014/main" id="{9F05176A-0C0D-4A6E-9824-A52CA6A3BD36}"/>
              </a:ext>
            </a:extLst>
          </p:cNvPr>
          <p:cNvGraphicFramePr>
            <a:graphicFrameLocks/>
          </p:cNvGraphicFramePr>
          <p:nvPr>
            <p:extLst>
              <p:ext uri="{D42A27DB-BD31-4B8C-83A1-F6EECF244321}">
                <p14:modId xmlns:p14="http://schemas.microsoft.com/office/powerpoint/2010/main" val="2674057843"/>
              </p:ext>
            </p:extLst>
          </p:nvPr>
        </p:nvGraphicFramePr>
        <p:xfrm>
          <a:off x="3860969" y="2319066"/>
          <a:ext cx="1319942" cy="1905000"/>
        </p:xfrm>
        <a:graphic>
          <a:graphicData uri="http://schemas.openxmlformats.org/drawingml/2006/table">
            <a:tbl>
              <a:tblPr firstRow="1" bandRow="1">
                <a:tableStyleId>{5C22544A-7EE6-4342-B048-85BDC9FD1C3A}</a:tableStyleId>
              </a:tblPr>
              <a:tblGrid>
                <a:gridCol w="1319942">
                  <a:extLst>
                    <a:ext uri="{9D8B030D-6E8A-4147-A177-3AD203B41FA5}">
                      <a16:colId xmlns:a16="http://schemas.microsoft.com/office/drawing/2014/main" val="2358928883"/>
                    </a:ext>
                  </a:extLst>
                </a:gridCol>
              </a:tblGrid>
              <a:tr h="381000">
                <a:tc>
                  <a:txBody>
                    <a:bodyPr/>
                    <a:lstStyle/>
                    <a:p>
                      <a:pPr algn="ctr"/>
                      <a:r>
                        <a:rPr lang="en-US" dirty="0">
                          <a:solidFill>
                            <a:schemeClr val="bg1"/>
                          </a:solidFill>
                          <a:latin typeface="Sherman Sans Book" pitchFamily="50" charset="0"/>
                          <a:ea typeface="Sherman Sans Book" pitchFamily="50" charset="0"/>
                        </a:rPr>
                        <a:t>Customers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Cid (PK)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9952573"/>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Email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0442891"/>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First name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60945"/>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Last name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4529994"/>
                  </a:ext>
                </a:extLst>
              </a:tr>
            </a:tbl>
          </a:graphicData>
        </a:graphic>
      </p:graphicFrame>
      <p:graphicFrame>
        <p:nvGraphicFramePr>
          <p:cNvPr id="6" name="Content Placeholder 7">
            <a:extLst>
              <a:ext uri="{FF2B5EF4-FFF2-40B4-BE49-F238E27FC236}">
                <a16:creationId xmlns:a16="http://schemas.microsoft.com/office/drawing/2014/main" id="{1A01C7D3-03B7-4BA5-9913-6A26E95D7B25}"/>
              </a:ext>
            </a:extLst>
          </p:cNvPr>
          <p:cNvGraphicFramePr>
            <a:graphicFrameLocks/>
          </p:cNvGraphicFramePr>
          <p:nvPr>
            <p:extLst>
              <p:ext uri="{D42A27DB-BD31-4B8C-83A1-F6EECF244321}">
                <p14:modId xmlns:p14="http://schemas.microsoft.com/office/powerpoint/2010/main" val="2517497432"/>
              </p:ext>
            </p:extLst>
          </p:nvPr>
        </p:nvGraphicFramePr>
        <p:xfrm>
          <a:off x="6118701" y="2284882"/>
          <a:ext cx="1918894" cy="1905000"/>
        </p:xfrm>
        <a:graphic>
          <a:graphicData uri="http://schemas.openxmlformats.org/drawingml/2006/table">
            <a:tbl>
              <a:tblPr firstRow="1" bandRow="1">
                <a:tableStyleId>{5C22544A-7EE6-4342-B048-85BDC9FD1C3A}</a:tableStyleId>
              </a:tblPr>
              <a:tblGrid>
                <a:gridCol w="1918894">
                  <a:extLst>
                    <a:ext uri="{9D8B030D-6E8A-4147-A177-3AD203B41FA5}">
                      <a16:colId xmlns:a16="http://schemas.microsoft.com/office/drawing/2014/main" val="2358928883"/>
                    </a:ext>
                  </a:extLst>
                </a:gridCol>
              </a:tblGrid>
              <a:tr h="381000">
                <a:tc>
                  <a:txBody>
                    <a:bodyPr/>
                    <a:lstStyle/>
                    <a:p>
                      <a:pPr algn="ctr"/>
                      <a:r>
                        <a:rPr lang="en-US" dirty="0">
                          <a:latin typeface="Sherman Sans Book" pitchFamily="50" charset="0"/>
                          <a:ea typeface="Sherman Sans Book" pitchFamily="50" charset="0"/>
                        </a:rPr>
                        <a:t>Customer Phones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Cid (PK, FK)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0442891"/>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Order (PK)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60945"/>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Phone number</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452999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Number type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9265994"/>
                  </a:ext>
                </a:extLst>
              </a:tr>
            </a:tbl>
          </a:graphicData>
        </a:graphic>
      </p:graphicFrame>
      <p:graphicFrame>
        <p:nvGraphicFramePr>
          <p:cNvPr id="7" name="Content Placeholder 7">
            <a:extLst>
              <a:ext uri="{FF2B5EF4-FFF2-40B4-BE49-F238E27FC236}">
                <a16:creationId xmlns:a16="http://schemas.microsoft.com/office/drawing/2014/main" id="{5AA7FD84-FE96-41FC-9896-39584C257E4C}"/>
              </a:ext>
            </a:extLst>
          </p:cNvPr>
          <p:cNvGraphicFramePr>
            <a:graphicFrameLocks/>
          </p:cNvGraphicFramePr>
          <p:nvPr>
            <p:extLst>
              <p:ext uri="{D42A27DB-BD31-4B8C-83A1-F6EECF244321}">
                <p14:modId xmlns:p14="http://schemas.microsoft.com/office/powerpoint/2010/main" val="2901253698"/>
              </p:ext>
            </p:extLst>
          </p:nvPr>
        </p:nvGraphicFramePr>
        <p:xfrm>
          <a:off x="774803" y="2319065"/>
          <a:ext cx="2160455" cy="1650200"/>
        </p:xfrm>
        <a:graphic>
          <a:graphicData uri="http://schemas.openxmlformats.org/drawingml/2006/table">
            <a:tbl>
              <a:tblPr firstRow="1" bandRow="1">
                <a:tableStyleId>{5C22544A-7EE6-4342-B048-85BDC9FD1C3A}</a:tableStyleId>
              </a:tblPr>
              <a:tblGrid>
                <a:gridCol w="2160455">
                  <a:extLst>
                    <a:ext uri="{9D8B030D-6E8A-4147-A177-3AD203B41FA5}">
                      <a16:colId xmlns:a16="http://schemas.microsoft.com/office/drawing/2014/main" val="2358928883"/>
                    </a:ext>
                  </a:extLst>
                </a:gridCol>
              </a:tblGrid>
              <a:tr h="412550">
                <a:tc>
                  <a:txBody>
                    <a:bodyPr/>
                    <a:lstStyle/>
                    <a:p>
                      <a:pPr algn="ctr"/>
                      <a:r>
                        <a:rPr lang="en-US" dirty="0">
                          <a:solidFill>
                            <a:schemeClr val="bg1"/>
                          </a:solidFill>
                          <a:latin typeface="Sherman Sans Book" pitchFamily="50" charset="0"/>
                          <a:ea typeface="Sherman Sans Book" pitchFamily="50" charset="0"/>
                        </a:rPr>
                        <a:t>Customer Addresses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Cid (PK, FK)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0442891"/>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Aid (PK, FK)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60945"/>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Address type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4529994"/>
                  </a:ext>
                </a:extLst>
              </a:tr>
            </a:tbl>
          </a:graphicData>
        </a:graphic>
      </p:graphicFrame>
      <p:graphicFrame>
        <p:nvGraphicFramePr>
          <p:cNvPr id="8" name="Content Placeholder 7">
            <a:extLst>
              <a:ext uri="{FF2B5EF4-FFF2-40B4-BE49-F238E27FC236}">
                <a16:creationId xmlns:a16="http://schemas.microsoft.com/office/drawing/2014/main" id="{BAE695F4-2597-4ECD-A5B1-24D510E12EAA}"/>
              </a:ext>
            </a:extLst>
          </p:cNvPr>
          <p:cNvGraphicFramePr>
            <a:graphicFrameLocks/>
          </p:cNvGraphicFramePr>
          <p:nvPr>
            <p:extLst>
              <p:ext uri="{D42A27DB-BD31-4B8C-83A1-F6EECF244321}">
                <p14:modId xmlns:p14="http://schemas.microsoft.com/office/powerpoint/2010/main" val="2299530201"/>
              </p:ext>
            </p:extLst>
          </p:nvPr>
        </p:nvGraphicFramePr>
        <p:xfrm>
          <a:off x="769095" y="4840330"/>
          <a:ext cx="1868540" cy="1524000"/>
        </p:xfrm>
        <a:graphic>
          <a:graphicData uri="http://schemas.openxmlformats.org/drawingml/2006/table">
            <a:tbl>
              <a:tblPr firstRow="1" bandRow="1">
                <a:tableStyleId>{5C22544A-7EE6-4342-B048-85BDC9FD1C3A}</a:tableStyleId>
              </a:tblPr>
              <a:tblGrid>
                <a:gridCol w="1868540">
                  <a:extLst>
                    <a:ext uri="{9D8B030D-6E8A-4147-A177-3AD203B41FA5}">
                      <a16:colId xmlns:a16="http://schemas.microsoft.com/office/drawing/2014/main" val="2358928883"/>
                    </a:ext>
                  </a:extLst>
                </a:gridCol>
              </a:tblGrid>
              <a:tr h="381000">
                <a:tc>
                  <a:txBody>
                    <a:bodyPr/>
                    <a:lstStyle/>
                    <a:p>
                      <a:pPr algn="ctr"/>
                      <a:r>
                        <a:rPr lang="en-US" dirty="0">
                          <a:latin typeface="Sherman Sans Book" pitchFamily="50" charset="0"/>
                          <a:ea typeface="Sherman Sans Book" pitchFamily="50" charset="0"/>
                        </a:rPr>
                        <a:t>Addresses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Aid (PK)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60945"/>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Street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452999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Postal_code (FK)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50652114"/>
                  </a:ext>
                </a:extLst>
              </a:tr>
            </a:tbl>
          </a:graphicData>
        </a:graphic>
      </p:graphicFrame>
      <p:graphicFrame>
        <p:nvGraphicFramePr>
          <p:cNvPr id="9" name="Content Placeholder 7">
            <a:extLst>
              <a:ext uri="{FF2B5EF4-FFF2-40B4-BE49-F238E27FC236}">
                <a16:creationId xmlns:a16="http://schemas.microsoft.com/office/drawing/2014/main" id="{5AD1B399-339F-4955-9492-C98309576AA3}"/>
              </a:ext>
            </a:extLst>
          </p:cNvPr>
          <p:cNvGraphicFramePr>
            <a:graphicFrameLocks/>
          </p:cNvGraphicFramePr>
          <p:nvPr>
            <p:extLst>
              <p:ext uri="{D42A27DB-BD31-4B8C-83A1-F6EECF244321}">
                <p14:modId xmlns:p14="http://schemas.microsoft.com/office/powerpoint/2010/main" val="2080825537"/>
              </p:ext>
            </p:extLst>
          </p:nvPr>
        </p:nvGraphicFramePr>
        <p:xfrm>
          <a:off x="4572000" y="4844550"/>
          <a:ext cx="1868540" cy="1524000"/>
        </p:xfrm>
        <a:graphic>
          <a:graphicData uri="http://schemas.openxmlformats.org/drawingml/2006/table">
            <a:tbl>
              <a:tblPr firstRow="1" bandRow="1">
                <a:tableStyleId>{5C22544A-7EE6-4342-B048-85BDC9FD1C3A}</a:tableStyleId>
              </a:tblPr>
              <a:tblGrid>
                <a:gridCol w="1868540">
                  <a:extLst>
                    <a:ext uri="{9D8B030D-6E8A-4147-A177-3AD203B41FA5}">
                      <a16:colId xmlns:a16="http://schemas.microsoft.com/office/drawing/2014/main" val="2358928883"/>
                    </a:ext>
                  </a:extLst>
                </a:gridCol>
              </a:tblGrid>
              <a:tr h="381000">
                <a:tc>
                  <a:txBody>
                    <a:bodyPr/>
                    <a:lstStyle/>
                    <a:p>
                      <a:pPr algn="ctr"/>
                      <a:r>
                        <a:rPr lang="en-US" dirty="0">
                          <a:latin typeface="Sherman Sans Book" pitchFamily="50" charset="0"/>
                          <a:ea typeface="Sherman Sans Book" pitchFamily="50" charset="0"/>
                        </a:rPr>
                        <a:t>Postal Codes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Postal_code (PK)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5065211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City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68659627"/>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State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8631539"/>
                  </a:ext>
                </a:extLst>
              </a:tr>
            </a:tbl>
          </a:graphicData>
        </a:graphic>
      </p:graphicFrame>
      <p:grpSp>
        <p:nvGrpSpPr>
          <p:cNvPr id="17" name="Group 16">
            <a:extLst>
              <a:ext uri="{FF2B5EF4-FFF2-40B4-BE49-F238E27FC236}">
                <a16:creationId xmlns:a16="http://schemas.microsoft.com/office/drawing/2014/main" id="{83ACE73E-26C1-48FD-913C-1F50579DFDBE}"/>
              </a:ext>
            </a:extLst>
          </p:cNvPr>
          <p:cNvGrpSpPr/>
          <p:nvPr/>
        </p:nvGrpSpPr>
        <p:grpSpPr>
          <a:xfrm>
            <a:off x="3091354" y="3139857"/>
            <a:ext cx="759846" cy="228680"/>
            <a:chOff x="3126761" y="3000156"/>
            <a:chExt cx="759846" cy="228680"/>
          </a:xfrm>
        </p:grpSpPr>
        <p:cxnSp>
          <p:nvCxnSpPr>
            <p:cNvPr id="14" name="Straight Connector 13">
              <a:extLst>
                <a:ext uri="{FF2B5EF4-FFF2-40B4-BE49-F238E27FC236}">
                  <a16:creationId xmlns:a16="http://schemas.microsoft.com/office/drawing/2014/main" id="{DBB03D30-BA07-48CB-ACC4-9EE10EBF738A}"/>
                </a:ext>
              </a:extLst>
            </p:cNvPr>
            <p:cNvCxnSpPr/>
            <p:nvPr/>
          </p:nvCxnSpPr>
          <p:spPr>
            <a:xfrm>
              <a:off x="3126761" y="3123353"/>
              <a:ext cx="759846" cy="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10D12B-469A-42DD-8E68-D2A52C07448D}"/>
                </a:ext>
              </a:extLst>
            </p:cNvPr>
            <p:cNvCxnSpPr/>
            <p:nvPr/>
          </p:nvCxnSpPr>
          <p:spPr>
            <a:xfrm>
              <a:off x="3760150" y="3000156"/>
              <a:ext cx="0" cy="22868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FA75CE54-C7DF-4DC9-9607-56924203B805}"/>
              </a:ext>
            </a:extLst>
          </p:cNvPr>
          <p:cNvGrpSpPr/>
          <p:nvPr/>
        </p:nvGrpSpPr>
        <p:grpSpPr>
          <a:xfrm flipH="1">
            <a:off x="5175933" y="3128107"/>
            <a:ext cx="759846" cy="228680"/>
            <a:chOff x="3126761" y="3000156"/>
            <a:chExt cx="759846" cy="228680"/>
          </a:xfrm>
        </p:grpSpPr>
        <p:cxnSp>
          <p:nvCxnSpPr>
            <p:cNvPr id="22" name="Straight Connector 21">
              <a:extLst>
                <a:ext uri="{FF2B5EF4-FFF2-40B4-BE49-F238E27FC236}">
                  <a16:creationId xmlns:a16="http://schemas.microsoft.com/office/drawing/2014/main" id="{2C383053-42D5-4816-B085-537256CB752D}"/>
                </a:ext>
              </a:extLst>
            </p:cNvPr>
            <p:cNvCxnSpPr/>
            <p:nvPr/>
          </p:nvCxnSpPr>
          <p:spPr>
            <a:xfrm>
              <a:off x="3126761" y="3123353"/>
              <a:ext cx="759846" cy="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7DEFA3-5C4C-48D9-9764-CEEDB8ADEE19}"/>
                </a:ext>
              </a:extLst>
            </p:cNvPr>
            <p:cNvCxnSpPr/>
            <p:nvPr/>
          </p:nvCxnSpPr>
          <p:spPr>
            <a:xfrm>
              <a:off x="3760150" y="3000156"/>
              <a:ext cx="0" cy="22868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BB950485-F148-43FB-9554-63F90B0A9982}"/>
              </a:ext>
            </a:extLst>
          </p:cNvPr>
          <p:cNvGrpSpPr/>
          <p:nvPr/>
        </p:nvGrpSpPr>
        <p:grpSpPr>
          <a:xfrm rot="10800000">
            <a:off x="2641353" y="5465665"/>
            <a:ext cx="1763224" cy="228680"/>
            <a:chOff x="2123383" y="3014011"/>
            <a:chExt cx="1763224" cy="228680"/>
          </a:xfrm>
        </p:grpSpPr>
        <p:cxnSp>
          <p:nvCxnSpPr>
            <p:cNvPr id="31" name="Straight Connector 30">
              <a:extLst>
                <a:ext uri="{FF2B5EF4-FFF2-40B4-BE49-F238E27FC236}">
                  <a16:creationId xmlns:a16="http://schemas.microsoft.com/office/drawing/2014/main" id="{A3E62F95-5E58-48CA-926F-35C8CAB11BD6}"/>
                </a:ext>
              </a:extLst>
            </p:cNvPr>
            <p:cNvCxnSpPr>
              <a:cxnSpLocks/>
            </p:cNvCxnSpPr>
            <p:nvPr/>
          </p:nvCxnSpPr>
          <p:spPr>
            <a:xfrm rot="10800000" flipH="1">
              <a:off x="2123383" y="3123353"/>
              <a:ext cx="1763224" cy="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BF7E23F-8C7A-4FD7-ABD9-250771461F27}"/>
                </a:ext>
              </a:extLst>
            </p:cNvPr>
            <p:cNvCxnSpPr/>
            <p:nvPr/>
          </p:nvCxnSpPr>
          <p:spPr>
            <a:xfrm>
              <a:off x="3760150" y="3014011"/>
              <a:ext cx="0" cy="22868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4802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D059-EDC7-4939-A18C-6C3491705F37}"/>
              </a:ext>
            </a:extLst>
          </p:cNvPr>
          <p:cNvSpPr>
            <a:spLocks noGrp="1"/>
          </p:cNvSpPr>
          <p:nvPr>
            <p:ph type="title"/>
          </p:nvPr>
        </p:nvSpPr>
        <p:spPr/>
        <p:txBody>
          <a:bodyPr/>
          <a:lstStyle/>
          <a:p>
            <a:r>
              <a:rPr lang="en-US" dirty="0"/>
              <a:t>Customer: The Document Way</a:t>
            </a:r>
          </a:p>
        </p:txBody>
      </p:sp>
      <p:sp>
        <p:nvSpPr>
          <p:cNvPr id="3" name="Content Placeholder 2">
            <a:extLst>
              <a:ext uri="{FF2B5EF4-FFF2-40B4-BE49-F238E27FC236}">
                <a16:creationId xmlns:a16="http://schemas.microsoft.com/office/drawing/2014/main" id="{80F88485-5814-4ECD-8736-3B3852B7376C}"/>
              </a:ext>
            </a:extLst>
          </p:cNvPr>
          <p:cNvSpPr>
            <a:spLocks noGrp="1"/>
          </p:cNvSpPr>
          <p:nvPr>
            <p:ph idx="4294967295"/>
          </p:nvPr>
        </p:nvSpPr>
        <p:spPr>
          <a:xfrm>
            <a:off x="768096" y="2286000"/>
            <a:ext cx="7290055" cy="4023360"/>
          </a:xfrm>
        </p:spPr>
        <p:txBody>
          <a:bodyPr/>
          <a:lstStyle/>
          <a:p>
            <a:r>
              <a:rPr lang="en-US" sz="1800" dirty="0">
                <a:latin typeface="Consolas" panose="020B0609020204030204" pitchFamily="49" charset="0"/>
              </a:rPr>
              <a:t>{ 	cid : </a:t>
            </a:r>
            <a:r>
              <a:rPr lang="en-US" sz="1800" dirty="0">
                <a:solidFill>
                  <a:schemeClr val="bg2">
                    <a:lumMod val="75000"/>
                  </a:schemeClr>
                </a:solidFill>
                <a:latin typeface="Consolas" panose="020B0609020204030204" pitchFamily="49" charset="0"/>
              </a:rPr>
              <a:t>1</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email: </a:t>
            </a:r>
            <a:r>
              <a:rPr lang="en-US" sz="1800" dirty="0">
                <a:solidFill>
                  <a:schemeClr val="bg2">
                    <a:lumMod val="75000"/>
                  </a:schemeClr>
                </a:solidFill>
                <a:latin typeface="Consolas" panose="020B0609020204030204" pitchFamily="49" charset="0"/>
              </a:rPr>
              <a:t>mafudge@syr.edu</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first name: </a:t>
            </a:r>
            <a:r>
              <a:rPr lang="en-US" sz="1800" dirty="0">
                <a:solidFill>
                  <a:schemeClr val="bg2">
                    <a:lumMod val="75000"/>
                  </a:schemeClr>
                </a:solidFill>
                <a:latin typeface="Consolas" panose="020B0609020204030204" pitchFamily="49" charset="0"/>
              </a:rPr>
              <a:t>Michael</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last name: </a:t>
            </a:r>
            <a:r>
              <a:rPr lang="en-US" sz="1800" dirty="0">
                <a:solidFill>
                  <a:schemeClr val="bg2">
                    <a:lumMod val="75000"/>
                  </a:schemeClr>
                </a:solidFill>
                <a:latin typeface="Consolas" panose="020B0609020204030204" pitchFamily="49" charset="0"/>
              </a:rPr>
              <a:t>Fudge</a:t>
            </a:r>
            <a:r>
              <a:rPr lang="en-US" sz="1800" dirty="0">
                <a:latin typeface="Consolas" panose="020B0609020204030204" pitchFamily="49" charset="0"/>
              </a:rPr>
              <a:t>,</a:t>
            </a:r>
            <a:br>
              <a:rPr lang="en-US" sz="1800" dirty="0">
                <a:latin typeface="Consolas" panose="020B0609020204030204" pitchFamily="49" charset="0"/>
              </a:rPr>
            </a:br>
            <a:r>
              <a:rPr lang="en-US" sz="1800" dirty="0">
                <a:latin typeface="Consolas" panose="020B0609020204030204" pitchFamily="49" charset="0"/>
              </a:rPr>
              <a:t>	phones: [ </a:t>
            </a:r>
            <a:br>
              <a:rPr lang="en-US" sz="1800" dirty="0">
                <a:latin typeface="Consolas" panose="020B0609020204030204" pitchFamily="49" charset="0"/>
              </a:rPr>
            </a:br>
            <a:r>
              <a:rPr lang="en-US" sz="1800" dirty="0">
                <a:latin typeface="Consolas" panose="020B0609020204030204" pitchFamily="49" charset="0"/>
              </a:rPr>
              <a:t>		{ type : </a:t>
            </a:r>
            <a:r>
              <a:rPr lang="en-US" sz="1800" dirty="0">
                <a:solidFill>
                  <a:schemeClr val="bg2">
                    <a:lumMod val="75000"/>
                  </a:schemeClr>
                </a:solidFill>
                <a:latin typeface="Consolas" panose="020B0609020204030204" pitchFamily="49" charset="0"/>
              </a:rPr>
              <a:t>home</a:t>
            </a:r>
            <a:r>
              <a:rPr lang="en-US" sz="1800" dirty="0">
                <a:latin typeface="Consolas" panose="020B0609020204030204" pitchFamily="49" charset="0"/>
              </a:rPr>
              <a:t>, number: </a:t>
            </a:r>
            <a:r>
              <a:rPr lang="en-US" sz="1800" dirty="0">
                <a:solidFill>
                  <a:schemeClr val="bg2">
                    <a:lumMod val="75000"/>
                  </a:schemeClr>
                </a:solidFill>
                <a:latin typeface="Consolas" panose="020B0609020204030204" pitchFamily="49" charset="0"/>
              </a:rPr>
              <a:t>555-1234</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 type : </a:t>
            </a:r>
            <a:r>
              <a:rPr lang="en-US" sz="1800" dirty="0">
                <a:solidFill>
                  <a:schemeClr val="bg2">
                    <a:lumMod val="75000"/>
                  </a:schemeClr>
                </a:solidFill>
                <a:latin typeface="Consolas" panose="020B0609020204030204" pitchFamily="49" charset="0"/>
              </a:rPr>
              <a:t>cell</a:t>
            </a:r>
            <a:r>
              <a:rPr lang="en-US" sz="1800" dirty="0">
                <a:latin typeface="Consolas" panose="020B0609020204030204" pitchFamily="49" charset="0"/>
              </a:rPr>
              <a:t>, number: </a:t>
            </a:r>
            <a:r>
              <a:rPr lang="en-US" sz="1800" dirty="0">
                <a:solidFill>
                  <a:schemeClr val="bg2">
                    <a:lumMod val="75000"/>
                  </a:schemeClr>
                </a:solidFill>
                <a:latin typeface="Consolas" panose="020B0609020204030204" pitchFamily="49" charset="0"/>
              </a:rPr>
              <a:t>555-9283</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addresses: [ { type: </a:t>
            </a:r>
            <a:r>
              <a:rPr lang="en-US" sz="1800" dirty="0">
                <a:solidFill>
                  <a:schemeClr val="bg2">
                    <a:lumMod val="75000"/>
                  </a:schemeClr>
                </a:solidFill>
                <a:latin typeface="Consolas" panose="020B0609020204030204" pitchFamily="49" charset="0"/>
              </a:rPr>
              <a:t>billing</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street: </a:t>
            </a:r>
            <a:r>
              <a:rPr lang="en-US" sz="1800" dirty="0">
                <a:solidFill>
                  <a:schemeClr val="bg2">
                    <a:lumMod val="75000"/>
                  </a:schemeClr>
                </a:solidFill>
                <a:latin typeface="Consolas" panose="020B0609020204030204" pitchFamily="49" charset="0"/>
              </a:rPr>
              <a:t>1313 Mockinbird Ln</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city: </a:t>
            </a:r>
            <a:r>
              <a:rPr lang="en-US" sz="1800" dirty="0">
                <a:solidFill>
                  <a:schemeClr val="bg2">
                    <a:lumMod val="75000"/>
                  </a:schemeClr>
                </a:solidFill>
                <a:latin typeface="Consolas" panose="020B0609020204030204" pitchFamily="49" charset="0"/>
              </a:rPr>
              <a:t>Syracuse</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state: </a:t>
            </a:r>
            <a:r>
              <a:rPr lang="en-US" sz="1800" dirty="0">
                <a:solidFill>
                  <a:schemeClr val="bg2">
                    <a:lumMod val="75000"/>
                  </a:schemeClr>
                </a:solidFill>
                <a:latin typeface="Consolas" panose="020B0609020204030204" pitchFamily="49" charset="0"/>
              </a:rPr>
              <a:t>NY</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zip: </a:t>
            </a:r>
            <a:r>
              <a:rPr lang="en-US" sz="1800" dirty="0">
                <a:solidFill>
                  <a:schemeClr val="bg2">
                    <a:lumMod val="75000"/>
                  </a:schemeClr>
                </a:solidFill>
                <a:latin typeface="Consolas" panose="020B0609020204030204" pitchFamily="49" charset="0"/>
              </a:rPr>
              <a:t>13244</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a:t>
            </a:r>
          </a:p>
        </p:txBody>
      </p:sp>
      <p:sp>
        <p:nvSpPr>
          <p:cNvPr id="4" name="Footer Placeholder 3">
            <a:extLst>
              <a:ext uri="{FF2B5EF4-FFF2-40B4-BE49-F238E27FC236}">
                <a16:creationId xmlns:a16="http://schemas.microsoft.com/office/drawing/2014/main" id="{76F77384-39D1-4E19-A523-8F4DFB37C76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7EDB8EB-B3A8-443C-A9EB-D1917106288F}"/>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Tree>
    <p:extLst>
      <p:ext uri="{BB962C8B-B14F-4D97-AF65-F5344CB8AC3E}">
        <p14:creationId xmlns:p14="http://schemas.microsoft.com/office/powerpoint/2010/main" val="215985788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B7E2D54996154BAD182CF7C3D0ED8C" ma:contentTypeVersion="14" ma:contentTypeDescription="Create a new document." ma:contentTypeScope="" ma:versionID="2f0573496a7c33abd0ef7aae23f51c87">
  <xsd:schema xmlns:xsd="http://www.w3.org/2001/XMLSchema" xmlns:xs="http://www.w3.org/2001/XMLSchema" xmlns:p="http://schemas.microsoft.com/office/2006/metadata/properties" xmlns:ns2="73182966-727e-45ce-9c91-2c19134657b7" xmlns:ns3="cf8d3012-2bc6-414f-84ad-d2c8f684deb7" targetNamespace="http://schemas.microsoft.com/office/2006/metadata/properties" ma:root="true" ma:fieldsID="e3606357387a531c4f627c9c857dda96" ns2:_="" ns3:_="">
    <xsd:import namespace="73182966-727e-45ce-9c91-2c19134657b7"/>
    <xsd:import namespace="cf8d3012-2bc6-414f-84ad-d2c8f684deb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_x0066_m22"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82966-727e-45ce-9c91-2c19134657b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8d3012-2bc6-414f-84ad-d2c8f684deb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x0066_m22" ma:index="19" nillable="true" ma:displayName="Person or Group" ma:list="UserInfo" ma:internalName="_x0066_m22">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066_m22 xmlns="cf8d3012-2bc6-414f-84ad-d2c8f684deb7">
      <UserInfo>
        <DisplayName/>
        <AccountId xsi:nil="true"/>
        <AccountType/>
      </UserInfo>
    </_x0066_m22>
  </documentManagement>
</p:properties>
</file>

<file path=customXml/itemProps1.xml><?xml version="1.0" encoding="utf-8"?>
<ds:datastoreItem xmlns:ds="http://schemas.openxmlformats.org/officeDocument/2006/customXml" ds:itemID="{674ED2F9-C995-4086-BA8E-E99BD9E45F37}"/>
</file>

<file path=customXml/itemProps2.xml><?xml version="1.0" encoding="utf-8"?>
<ds:datastoreItem xmlns:ds="http://schemas.openxmlformats.org/officeDocument/2006/customXml" ds:itemID="{FF0442E2-66A7-4DE1-96D3-F3B68DD8AE82}"/>
</file>

<file path=customXml/itemProps3.xml><?xml version="1.0" encoding="utf-8"?>
<ds:datastoreItem xmlns:ds="http://schemas.openxmlformats.org/officeDocument/2006/customXml" ds:itemID="{87FBE342-242A-4378-B2B7-4917663AE67C}"/>
</file>

<file path=docProps/app.xml><?xml version="1.0" encoding="utf-8"?>
<Properties xmlns="http://schemas.openxmlformats.org/officeDocument/2006/extended-properties" xmlns:vt="http://schemas.openxmlformats.org/officeDocument/2006/docPropsVTypes">
  <TotalTime>5</TotalTime>
  <Words>4053</Words>
  <Application>Microsoft Office PowerPoint</Application>
  <PresentationFormat>On-screen Show (4:3)</PresentationFormat>
  <Paragraphs>766</Paragraphs>
  <Slides>69</Slides>
  <Notes>32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Arial</vt:lpstr>
      <vt:lpstr>Wingdings</vt:lpstr>
      <vt:lpstr>Tw Cen MT</vt:lpstr>
      <vt:lpstr>Wingdings 3</vt:lpstr>
      <vt:lpstr>Tw Cen MT Condensed</vt:lpstr>
      <vt:lpstr>Consolas</vt:lpstr>
      <vt:lpstr>Calibri</vt:lpstr>
      <vt:lpstr>Sherman Serif Book</vt:lpstr>
      <vt:lpstr>Sherman Sans Book</vt:lpstr>
      <vt:lpstr>3_Integral</vt:lpstr>
      <vt:lpstr>NoSQL: MongoDB and Redis</vt:lpstr>
      <vt:lpstr>PowerPoint Presentation</vt:lpstr>
      <vt:lpstr>MongoDB</vt:lpstr>
      <vt:lpstr>Developer Friendly</vt:lpstr>
      <vt:lpstr>PowerPoint Presentation</vt:lpstr>
      <vt:lpstr>Relational vs. Document</vt:lpstr>
      <vt:lpstr>Relational vs. Document</vt:lpstr>
      <vt:lpstr>Customer: The Relational Way</vt:lpstr>
      <vt:lpstr>Customer: The Document Way</vt:lpstr>
      <vt:lpstr>PowerPoint Presentation</vt:lpstr>
      <vt:lpstr>Mongo Db Clustering</vt:lpstr>
      <vt:lpstr>Sharding and Replication</vt:lpstr>
      <vt:lpstr>MongoDB Cluster Visualized</vt:lpstr>
      <vt:lpstr>MongoDB Cluster Visualized</vt:lpstr>
      <vt:lpstr>MongoDB Cluster Visualized</vt:lpstr>
      <vt:lpstr>PowerPoint Presentation</vt:lpstr>
      <vt:lpstr>PowerPoint Presentation</vt:lpstr>
      <vt:lpstr>MongoDB Data Model</vt:lpstr>
      <vt:lpstr>Basic MongoDB Commands</vt:lpstr>
      <vt:lpstr>Demo: MongoDB Basics</vt:lpstr>
      <vt:lpstr>PowerPoint Presentation</vt:lpstr>
      <vt:lpstr>Demo: _id</vt:lpstr>
      <vt:lpstr>_id</vt:lpstr>
      <vt:lpstr>Demo: _id</vt:lpstr>
      <vt:lpstr>Demo: Updates and Deletes</vt:lpstr>
      <vt:lpstr>Updates and Deletes</vt:lpstr>
      <vt:lpstr>Demo: Updating and Deleting</vt:lpstr>
      <vt:lpstr>PowerPoint Presentation</vt:lpstr>
      <vt:lpstr>Demo: Find</vt:lpstr>
      <vt:lpstr>Find Queries</vt:lpstr>
      <vt:lpstr>Demo: Find Queries</vt:lpstr>
      <vt:lpstr>Demo: Find Methods</vt:lpstr>
      <vt:lpstr>Really Advanced Queries</vt:lpstr>
      <vt:lpstr>PowerPoint Presentation</vt:lpstr>
      <vt:lpstr>Demo: Indexing</vt:lpstr>
      <vt:lpstr>Simple Indexing</vt:lpstr>
      <vt:lpstr>Demo: Indexing</vt:lpstr>
      <vt:lpstr>Introduction To Redis</vt:lpstr>
      <vt:lpstr>Redis</vt:lpstr>
      <vt:lpstr>Use Cases</vt:lpstr>
      <vt:lpstr>Redis Persistence Architectures</vt:lpstr>
      <vt:lpstr>Redis Scalability</vt:lpstr>
      <vt:lpstr>Sentinel</vt:lpstr>
      <vt:lpstr>Cluster</vt:lpstr>
      <vt:lpstr>PowerPoint Presentation</vt:lpstr>
      <vt:lpstr>Redis Data Model and Types</vt:lpstr>
      <vt:lpstr>The Redis Data Model</vt:lpstr>
      <vt:lpstr>Data Types</vt:lpstr>
      <vt:lpstr>PowerPoint Presentation</vt:lpstr>
      <vt:lpstr>Key / Value Strings and Demo</vt:lpstr>
      <vt:lpstr>String Key/Value Commands</vt:lpstr>
      <vt:lpstr>String Key/Value Timeouts</vt:lpstr>
      <vt:lpstr>Demo: Strings</vt:lpstr>
      <vt:lpstr>PowerPoint Presentation</vt:lpstr>
      <vt:lpstr>Hashes and Demo</vt:lpstr>
      <vt:lpstr>Hashes</vt:lpstr>
      <vt:lpstr>Demo: Session Data</vt:lpstr>
      <vt:lpstr>PowerPoint Presentation</vt:lpstr>
      <vt:lpstr>Lists and Demo</vt:lpstr>
      <vt:lpstr>Lists</vt:lpstr>
      <vt:lpstr>Demo: Lists</vt:lpstr>
      <vt:lpstr>PowerPoint Presentation</vt:lpstr>
      <vt:lpstr>Ordered Sets and Demo</vt:lpstr>
      <vt:lpstr>Ordered Sets</vt:lpstr>
      <vt:lpstr>Demo: Sales Leaderboard</vt:lpstr>
      <vt:lpstr>PowerPoint Presentation</vt:lpstr>
      <vt:lpstr>Publish / subscribe and Demo</vt:lpstr>
      <vt:lpstr>Publish/Subscribe</vt:lpstr>
      <vt:lpstr>Demo: Pub/Sub</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NoSQL: MongoDB and Redis</dc:title>
  <dc:creator>Michael Fudge</dc:creator>
  <cp:lastModifiedBy>Michael Fudge</cp:lastModifiedBy>
  <cp:revision>1</cp:revision>
  <dcterms:created xsi:type="dcterms:W3CDTF">2018-10-04T20:20:05Z</dcterms:created>
  <dcterms:modified xsi:type="dcterms:W3CDTF">2018-10-04T20:25:06Z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0x010100E6B7E2D54996154BAD182CF7C3D0ED8C</vt:lpwstr>
  </property>
</Properties>
</file>